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6858000" cx="12192000"/>
  <p:notesSz cx="6858000" cy="9144000"/>
  <p:embeddedFontLst>
    <p:embeddedFont>
      <p:font typeface="Roboto"/>
      <p:regular r:id="rId82"/>
      <p:bold r:id="rId83"/>
      <p:italic r:id="rId84"/>
      <p:boldItalic r:id="rId85"/>
    </p:embeddedFont>
    <p:embeddedFont>
      <p:font typeface="Arial Black"/>
      <p:regular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hECz1qTHSuXCRsLhPIBqReIte/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11A0CD-7FE8-4FF1-84E4-8ECF8684BCC4}">
  <a:tblStyle styleId="{B111A0CD-7FE8-4FF1-84E4-8ECF8684BCC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0A2E05A-6C07-47FF-8663-306E4EB6BF2C}" styleName="Table_1">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ArialBlack-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43" Type="http://schemas.openxmlformats.org/officeDocument/2006/relationships/slide" Target="slides/slide37.xml"/><Relationship Id="rId87" Type="http://customschemas.google.com/relationships/presentationmetadata" Target="meta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67050" cy="468313"/>
          </a:xfrm>
          <a:prstGeom prst="rect">
            <a:avLst/>
          </a:prstGeom>
          <a:noFill/>
          <a:ln>
            <a:noFill/>
          </a:ln>
        </p:spPr>
        <p:txBody>
          <a:bodyPr anchorCtr="0" anchor="t" bIns="46525" lIns="93025" spcFirstLastPara="1" rIns="93025" wrap="square" tIns="465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10025" y="0"/>
            <a:ext cx="3067050" cy="468313"/>
          </a:xfrm>
          <a:prstGeom prst="rect">
            <a:avLst/>
          </a:prstGeom>
          <a:noFill/>
          <a:ln>
            <a:noFill/>
          </a:ln>
        </p:spPr>
        <p:txBody>
          <a:bodyPr anchorCtr="0" anchor="t" bIns="46525" lIns="93025" spcFirstLastPara="1" rIns="93025" wrap="square" tIns="465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42975" y="4448175"/>
            <a:ext cx="5191125" cy="4213225"/>
          </a:xfrm>
          <a:prstGeom prst="rect">
            <a:avLst/>
          </a:prstGeom>
          <a:noFill/>
          <a:ln>
            <a:noFill/>
          </a:ln>
        </p:spPr>
        <p:txBody>
          <a:bodyPr anchorCtr="0" anchor="t" bIns="46525" lIns="93025" spcFirstLastPara="1" rIns="93025" wrap="square" tIns="46525">
            <a:noAutofit/>
          </a:bodyPr>
          <a:lstStyle>
            <a:lvl1pPr indent="-228600" lvl="0" marL="457200" marR="0" rtl="0" algn="l">
              <a:spcBef>
                <a:spcPts val="30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0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0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0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0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94763"/>
            <a:ext cx="3067050" cy="468312"/>
          </a:xfrm>
          <a:prstGeom prst="rect">
            <a:avLst/>
          </a:prstGeom>
          <a:noFill/>
          <a:ln>
            <a:noFill/>
          </a:ln>
        </p:spPr>
        <p:txBody>
          <a:bodyPr anchorCtr="0" anchor="b" bIns="46525" lIns="93025" spcFirstLastPara="1" rIns="93025" wrap="square" tIns="465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256" name="Google Shape;256;p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51" name="Google Shape;351;p1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59" name="Google Shape;359;p1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68" name="Google Shape;368;p1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76" name="Google Shape;376;p1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85" name="Google Shape;385;p1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92" name="Google Shape;392;p1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00" name="Google Shape;400;p1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07" name="Google Shape;407;p1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14" name="Google Shape;414;p1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22" name="Google Shape;422;p1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notes"/>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63" name="Google Shape;263;p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4" name="Google Shape;264;p2:notes"/>
          <p:cNvSpPr txBox="1"/>
          <p:nvPr>
            <p:ph idx="1" type="body"/>
          </p:nvPr>
        </p:nvSpPr>
        <p:spPr>
          <a:xfrm>
            <a:off x="942975" y="4448175"/>
            <a:ext cx="5191125" cy="421322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525" lIns="93025" spcFirstLastPara="1" rIns="93025" wrap="square" tIns="465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0:notes"/>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428" name="Google Shape;428;p2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9" name="Google Shape;429;p20:notes"/>
          <p:cNvSpPr txBox="1"/>
          <p:nvPr>
            <p:ph idx="1" type="body"/>
          </p:nvPr>
        </p:nvSpPr>
        <p:spPr>
          <a:xfrm>
            <a:off x="942975" y="4448175"/>
            <a:ext cx="5191125" cy="421322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525" lIns="93025" spcFirstLastPara="1" rIns="93025" wrap="square" tIns="46525">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36" name="Google Shape;436;p2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43" name="Google Shape;443;p2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54" name="Google Shape;454;p2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2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p2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2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p2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92" name="Google Shape;492;p2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499" name="Google Shape;499;p2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282" name="Google Shape;282;p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06" name="Google Shape;506;p3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1:notes"/>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
        <p:nvSpPr>
          <p:cNvPr id="512" name="Google Shape;512;p3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3" name="Google Shape;513;p31:notes"/>
          <p:cNvSpPr txBox="1"/>
          <p:nvPr>
            <p:ph idx="1" type="body"/>
          </p:nvPr>
        </p:nvSpPr>
        <p:spPr>
          <a:xfrm>
            <a:off x="942975" y="4448175"/>
            <a:ext cx="5191125" cy="421322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525" lIns="93025" spcFirstLastPara="1" rIns="93025" wrap="square" tIns="46525">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2:notes"/>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
        <p:nvSpPr>
          <p:cNvPr id="521" name="Google Shape;521;p32:notes"/>
          <p:cNvSpPr txBox="1"/>
          <p:nvPr/>
        </p:nvSpPr>
        <p:spPr>
          <a:xfrm>
            <a:off x="4010025" y="8894763"/>
            <a:ext cx="3067050" cy="468312"/>
          </a:xfrm>
          <a:prstGeom prst="rect">
            <a:avLst/>
          </a:prstGeom>
          <a:noFill/>
          <a:ln>
            <a:noFill/>
          </a:ln>
        </p:spPr>
        <p:txBody>
          <a:bodyPr anchorCtr="0" anchor="b" bIns="47400" lIns="94800" spcFirstLastPara="1" rIns="94800" wrap="square" tIns="474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522" name="Google Shape;522;p32:notes"/>
          <p:cNvSpPr/>
          <p:nvPr>
            <p:ph idx="2" type="sldImg"/>
          </p:nvPr>
        </p:nvSpPr>
        <p:spPr>
          <a:xfrm>
            <a:off x="496888" y="0"/>
            <a:ext cx="6240462" cy="35115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3" name="Google Shape;523;p32:notes"/>
          <p:cNvSpPr txBox="1"/>
          <p:nvPr>
            <p:ph idx="1" type="body"/>
          </p:nvPr>
        </p:nvSpPr>
        <p:spPr>
          <a:xfrm>
            <a:off x="0" y="3744913"/>
            <a:ext cx="7077075" cy="4916487"/>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525" lIns="93025" spcFirstLastPara="1" rIns="93025" wrap="square" tIns="46525">
            <a:noAutofit/>
          </a:bodyPr>
          <a:lstStyle/>
          <a:p>
            <a:pPr indent="0" lvl="0" marL="0" rtl="0" algn="l">
              <a:spcBef>
                <a:spcPts val="0"/>
              </a:spcBef>
              <a:spcAft>
                <a:spcPts val="0"/>
              </a:spcAft>
              <a:buNone/>
            </a:pPr>
            <a:r>
              <a:t/>
            </a:r>
            <a:endParaRPr sz="1800">
              <a:latin typeface="Times"/>
              <a:ea typeface="Times"/>
              <a:cs typeface="Times"/>
              <a:sym typeface="Time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32" name="Google Shape;532;p3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38" name="Google Shape;538;p3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45" name="Google Shape;545;p3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53" name="Google Shape;553;p3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59" name="Google Shape;559;p3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66" name="Google Shape;566;p3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73" name="Google Shape;573;p3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289" name="Google Shape;289;p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82" name="Google Shape;582;p4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90" name="Google Shape;590;p4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598" name="Google Shape;598;p4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05" name="Google Shape;605;p4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12" name="Google Shape;612;p4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19" name="Google Shape;619;p4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26" name="Google Shape;626;p4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33" name="Google Shape;633;p4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40" name="Google Shape;640;p4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47" name="Google Shape;647;p4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06" name="Google Shape;306;p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54" name="Google Shape;654;p5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60" name="Google Shape;660;p5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67" name="Google Shape;667;p5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73" name="Google Shape;673;p5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680" name="Google Shape;680;p5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8" name="Google Shape;688;p55:notes"/>
          <p:cNvSpPr txBox="1"/>
          <p:nvPr>
            <p:ph idx="1" type="body"/>
          </p:nvPr>
        </p:nvSpPr>
        <p:spPr>
          <a:xfrm>
            <a:off x="942975" y="4448175"/>
            <a:ext cx="5191125" cy="4213225"/>
          </a:xfrm>
          <a:prstGeom prst="rect">
            <a:avLst/>
          </a:prstGeom>
          <a:noFill/>
          <a:ln>
            <a:noFill/>
          </a:ln>
        </p:spPr>
        <p:txBody>
          <a:bodyPr anchorCtr="0" anchor="t" bIns="46525" lIns="93025" spcFirstLastPara="1" rIns="93025" wrap="square" tIns="46525">
            <a:noAutofit/>
          </a:bodyPr>
          <a:lstStyle/>
          <a:p>
            <a:pPr indent="0" lvl="0" marL="0" rtl="0" algn="l">
              <a:spcBef>
                <a:spcPts val="0"/>
              </a:spcBef>
              <a:spcAft>
                <a:spcPts val="0"/>
              </a:spcAft>
              <a:buNone/>
            </a:pPr>
            <a:r>
              <a:t/>
            </a:r>
            <a:endParaRPr/>
          </a:p>
        </p:txBody>
      </p:sp>
      <p:sp>
        <p:nvSpPr>
          <p:cNvPr id="689" name="Google Shape;689;p55:notes"/>
          <p:cNvSpPr txBox="1"/>
          <p:nvPr>
            <p:ph idx="12" type="sldNum"/>
          </p:nvPr>
        </p:nvSpPr>
        <p:spPr>
          <a:xfrm>
            <a:off x="4010025" y="8894763"/>
            <a:ext cx="3067050" cy="468312"/>
          </a:xfrm>
          <a:prstGeom prst="rect">
            <a:avLst/>
          </a:prstGeom>
          <a:noFill/>
          <a:ln>
            <a:noFill/>
          </a:ln>
        </p:spPr>
        <p:txBody>
          <a:bodyPr anchorCtr="0" anchor="b" bIns="46525" lIns="93025" spcFirstLastPara="1" rIns="93025" wrap="square" tIns="46525">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50" name="Google Shape;750;p5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58" name="Google Shape;758;p5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5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65" name="Google Shape;765;p5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72" name="Google Shape;772;p5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16" name="Google Shape;316;p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79" name="Google Shape;779;p6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86" name="Google Shape;786;p6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92" name="Google Shape;792;p6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6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799" name="Google Shape;799;p6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6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06" name="Google Shape;806;p6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13" name="Google Shape;813;p6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66: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20" name="Google Shape;820;p66: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28" name="Google Shape;828;p6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6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35" name="Google Shape;835;p6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42" name="Google Shape;842;p6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7: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25" name="Google Shape;325;p7: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0: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49" name="Google Shape;849;p70: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71: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56" name="Google Shape;856;p71: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2: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63" name="Google Shape;863;p72: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73: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70" name="Google Shape;870;p73: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74: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77" name="Google Shape;877;p74: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5: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884" name="Google Shape;884;p75: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34" name="Google Shape;334;p8: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notes"/>
          <p:cNvSpPr txBox="1"/>
          <p:nvPr>
            <p:ph idx="1" type="body"/>
          </p:nvPr>
        </p:nvSpPr>
        <p:spPr>
          <a:xfrm>
            <a:off x="942975" y="4448175"/>
            <a:ext cx="5191125" cy="4213225"/>
          </a:xfrm>
          <a:prstGeom prst="rect">
            <a:avLst/>
          </a:prstGeom>
        </p:spPr>
        <p:txBody>
          <a:bodyPr anchorCtr="0" anchor="t" bIns="46525" lIns="93025" spcFirstLastPara="1" rIns="93025" wrap="square" tIns="46525">
            <a:noAutofit/>
          </a:bodyPr>
          <a:lstStyle/>
          <a:p>
            <a:pPr indent="0" lvl="0" marL="0" rtl="0" algn="l">
              <a:spcBef>
                <a:spcPts val="300"/>
              </a:spcBef>
              <a:spcAft>
                <a:spcPts val="0"/>
              </a:spcAft>
              <a:buNone/>
            </a:pPr>
            <a:r>
              <a:t/>
            </a:r>
            <a:endParaRPr/>
          </a:p>
        </p:txBody>
      </p:sp>
      <p:sp>
        <p:nvSpPr>
          <p:cNvPr id="344" name="Google Shape;344;p9:notes"/>
          <p:cNvSpPr/>
          <p:nvPr>
            <p:ph idx="2" type="sldImg"/>
          </p:nvPr>
        </p:nvSpPr>
        <p:spPr>
          <a:xfrm>
            <a:off x="419100" y="701675"/>
            <a:ext cx="6240463"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77"/>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77"/>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77"/>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7"/>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86"/>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86"/>
          <p:cNvSpPr/>
          <p:nvPr>
            <p:ph idx="2" type="pic"/>
          </p:nvPr>
        </p:nvSpPr>
        <p:spPr>
          <a:xfrm>
            <a:off x="2389717" y="612775"/>
            <a:ext cx="7315200" cy="4114800"/>
          </a:xfrm>
          <a:prstGeom prst="rect">
            <a:avLst/>
          </a:prstGeom>
          <a:noFill/>
          <a:ln>
            <a:noFill/>
          </a:ln>
        </p:spPr>
      </p:sp>
      <p:sp>
        <p:nvSpPr>
          <p:cNvPr id="76" name="Google Shape;76;p86"/>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77" name="Google Shape;77;p86"/>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6"/>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87"/>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 name="Google Shape;82;p87"/>
          <p:cNvSpPr txBox="1"/>
          <p:nvPr>
            <p:ph idx="1" type="body"/>
          </p:nvPr>
        </p:nvSpPr>
        <p:spPr>
          <a:xfrm rot="5400000">
            <a:off x="4038600" y="-1143000"/>
            <a:ext cx="4114800" cy="10363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87"/>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7"/>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88"/>
          <p:cNvSpPr txBox="1"/>
          <p:nvPr>
            <p:ph type="title"/>
          </p:nvPr>
        </p:nvSpPr>
        <p:spPr>
          <a:xfrm rot="5400000">
            <a:off x="7505700" y="2324100"/>
            <a:ext cx="4953000" cy="259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8" name="Google Shape;88;p88"/>
          <p:cNvSpPr txBox="1"/>
          <p:nvPr>
            <p:ph idx="1" type="body"/>
          </p:nvPr>
        </p:nvSpPr>
        <p:spPr>
          <a:xfrm rot="5400000">
            <a:off x="2222500" y="-165100"/>
            <a:ext cx="4953000" cy="7569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88"/>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88"/>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92" name="Shape 92"/>
        <p:cNvGrpSpPr/>
        <p:nvPr/>
      </p:nvGrpSpPr>
      <p:grpSpPr>
        <a:xfrm>
          <a:off x="0" y="0"/>
          <a:ext cx="0" cy="0"/>
          <a:chOff x="0" y="0"/>
          <a:chExt cx="0" cy="0"/>
        </a:xfrm>
      </p:grpSpPr>
      <p:sp>
        <p:nvSpPr>
          <p:cNvPr id="93" name="Google Shape;93;p89"/>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 name="Google Shape;94;p89"/>
          <p:cNvSpPr txBox="1"/>
          <p:nvPr>
            <p:ph idx="1" type="body"/>
          </p:nvPr>
        </p:nvSpPr>
        <p:spPr>
          <a:xfrm>
            <a:off x="914400" y="1981200"/>
            <a:ext cx="103632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89"/>
          <p:cNvSpPr txBox="1"/>
          <p:nvPr>
            <p:ph idx="2" type="body"/>
          </p:nvPr>
        </p:nvSpPr>
        <p:spPr>
          <a:xfrm>
            <a:off x="914400" y="4114800"/>
            <a:ext cx="103632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89"/>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9"/>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8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99" name="Shape 99"/>
        <p:cNvGrpSpPr/>
        <p:nvPr/>
      </p:nvGrpSpPr>
      <p:grpSpPr>
        <a:xfrm>
          <a:off x="0" y="0"/>
          <a:ext cx="0" cy="0"/>
          <a:chOff x="0" y="0"/>
          <a:chExt cx="0" cy="0"/>
        </a:xfrm>
      </p:grpSpPr>
      <p:sp>
        <p:nvSpPr>
          <p:cNvPr id="100" name="Google Shape;100;p90"/>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90"/>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90"/>
          <p:cNvSpPr txBox="1"/>
          <p:nvPr>
            <p:ph idx="2" type="body"/>
          </p:nvPr>
        </p:nvSpPr>
        <p:spPr>
          <a:xfrm>
            <a:off x="61976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 name="Google Shape;103;p90"/>
          <p:cNvSpPr txBox="1"/>
          <p:nvPr>
            <p:ph idx="3" type="body"/>
          </p:nvPr>
        </p:nvSpPr>
        <p:spPr>
          <a:xfrm>
            <a:off x="6197600" y="41148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90"/>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90"/>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9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07" name="Shape 107"/>
        <p:cNvGrpSpPr/>
        <p:nvPr/>
      </p:nvGrpSpPr>
      <p:grpSpPr>
        <a:xfrm>
          <a:off x="0" y="0"/>
          <a:ext cx="0" cy="0"/>
          <a:chOff x="0" y="0"/>
          <a:chExt cx="0" cy="0"/>
        </a:xfrm>
      </p:grpSpPr>
      <p:sp>
        <p:nvSpPr>
          <p:cNvPr id="108" name="Google Shape;108;p91"/>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 name="Google Shape;109;p91"/>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91"/>
          <p:cNvSpPr/>
          <p:nvPr>
            <p:ph idx="2" type="clipArt"/>
          </p:nvPr>
        </p:nvSpPr>
        <p:spPr>
          <a:xfrm>
            <a:off x="6197600" y="1981200"/>
            <a:ext cx="5080000" cy="4114800"/>
          </a:xfrm>
          <a:prstGeom prst="rect">
            <a:avLst/>
          </a:prstGeom>
          <a:noFill/>
          <a:ln>
            <a:noFill/>
          </a:ln>
        </p:spPr>
      </p:sp>
      <p:sp>
        <p:nvSpPr>
          <p:cNvPr id="111" name="Google Shape;111;p91"/>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91"/>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9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114" name="Shape 114"/>
        <p:cNvGrpSpPr/>
        <p:nvPr/>
      </p:nvGrpSpPr>
      <p:grpSpPr>
        <a:xfrm>
          <a:off x="0" y="0"/>
          <a:ext cx="0" cy="0"/>
          <a:chOff x="0" y="0"/>
          <a:chExt cx="0" cy="0"/>
        </a:xfrm>
      </p:grpSpPr>
      <p:sp>
        <p:nvSpPr>
          <p:cNvPr id="115" name="Google Shape;115;p92"/>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 name="Google Shape;116;p92"/>
          <p:cNvSpPr txBox="1"/>
          <p:nvPr>
            <p:ph idx="1" type="body"/>
          </p:nvPr>
        </p:nvSpPr>
        <p:spPr>
          <a:xfrm>
            <a:off x="9144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92"/>
          <p:cNvSpPr txBox="1"/>
          <p:nvPr>
            <p:ph idx="2" type="body"/>
          </p:nvPr>
        </p:nvSpPr>
        <p:spPr>
          <a:xfrm>
            <a:off x="61976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 name="Google Shape;118;p92"/>
          <p:cNvSpPr txBox="1"/>
          <p:nvPr>
            <p:ph idx="3" type="body"/>
          </p:nvPr>
        </p:nvSpPr>
        <p:spPr>
          <a:xfrm>
            <a:off x="914400" y="41148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92"/>
          <p:cNvSpPr txBox="1"/>
          <p:nvPr>
            <p:ph idx="4" type="body"/>
          </p:nvPr>
        </p:nvSpPr>
        <p:spPr>
          <a:xfrm>
            <a:off x="6197600" y="41148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92"/>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92"/>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9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Text" type="twoObjAndTx">
  <p:cSld name="TWO_OBJECTS_AND_TEXT">
    <p:spTree>
      <p:nvGrpSpPr>
        <p:cNvPr id="123" name="Shape 123"/>
        <p:cNvGrpSpPr/>
        <p:nvPr/>
      </p:nvGrpSpPr>
      <p:grpSpPr>
        <a:xfrm>
          <a:off x="0" y="0"/>
          <a:ext cx="0" cy="0"/>
          <a:chOff x="0" y="0"/>
          <a:chExt cx="0" cy="0"/>
        </a:xfrm>
      </p:grpSpPr>
      <p:sp>
        <p:nvSpPr>
          <p:cNvPr id="124" name="Google Shape;124;p93"/>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93"/>
          <p:cNvSpPr txBox="1"/>
          <p:nvPr>
            <p:ph idx="1" type="body"/>
          </p:nvPr>
        </p:nvSpPr>
        <p:spPr>
          <a:xfrm>
            <a:off x="9144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93"/>
          <p:cNvSpPr txBox="1"/>
          <p:nvPr>
            <p:ph idx="2" type="body"/>
          </p:nvPr>
        </p:nvSpPr>
        <p:spPr>
          <a:xfrm>
            <a:off x="914400" y="41148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 name="Google Shape;127;p93"/>
          <p:cNvSpPr txBox="1"/>
          <p:nvPr>
            <p:ph idx="3" type="body"/>
          </p:nvPr>
        </p:nvSpPr>
        <p:spPr>
          <a:xfrm>
            <a:off x="6197600" y="19812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 name="Google Shape;128;p93"/>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93"/>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9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over Text" type="twoObjOverTx">
  <p:cSld name="TWO_OBJECTS_OVER_TEXT">
    <p:spTree>
      <p:nvGrpSpPr>
        <p:cNvPr id="131" name="Shape 131"/>
        <p:cNvGrpSpPr/>
        <p:nvPr/>
      </p:nvGrpSpPr>
      <p:grpSpPr>
        <a:xfrm>
          <a:off x="0" y="0"/>
          <a:ext cx="0" cy="0"/>
          <a:chOff x="0" y="0"/>
          <a:chExt cx="0" cy="0"/>
        </a:xfrm>
      </p:grpSpPr>
      <p:sp>
        <p:nvSpPr>
          <p:cNvPr id="132" name="Google Shape;132;p94"/>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94"/>
          <p:cNvSpPr txBox="1"/>
          <p:nvPr>
            <p:ph idx="1" type="body"/>
          </p:nvPr>
        </p:nvSpPr>
        <p:spPr>
          <a:xfrm>
            <a:off x="9144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94"/>
          <p:cNvSpPr txBox="1"/>
          <p:nvPr>
            <p:ph idx="2" type="body"/>
          </p:nvPr>
        </p:nvSpPr>
        <p:spPr>
          <a:xfrm>
            <a:off x="6197600" y="19812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94"/>
          <p:cNvSpPr txBox="1"/>
          <p:nvPr>
            <p:ph idx="3" type="body"/>
          </p:nvPr>
        </p:nvSpPr>
        <p:spPr>
          <a:xfrm>
            <a:off x="914400" y="4114800"/>
            <a:ext cx="103632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94"/>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94"/>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9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39" name="Shape 139"/>
        <p:cNvGrpSpPr/>
        <p:nvPr/>
      </p:nvGrpSpPr>
      <p:grpSpPr>
        <a:xfrm>
          <a:off x="0" y="0"/>
          <a:ext cx="0" cy="0"/>
          <a:chOff x="0" y="0"/>
          <a:chExt cx="0" cy="0"/>
        </a:xfrm>
      </p:grpSpPr>
      <p:sp>
        <p:nvSpPr>
          <p:cNvPr id="140" name="Google Shape;140;p95"/>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1" name="Google Shape;141;p95"/>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 name="Google Shape;142;p95"/>
          <p:cNvSpPr txBox="1"/>
          <p:nvPr>
            <p:ph idx="2" type="body"/>
          </p:nvPr>
        </p:nvSpPr>
        <p:spPr>
          <a:xfrm>
            <a:off x="6197600" y="19812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95"/>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95"/>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9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78"/>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78"/>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26" name="Google Shape;26;p78"/>
          <p:cNvSpPr txBox="1"/>
          <p:nvPr>
            <p:ph idx="2" type="body"/>
          </p:nvPr>
        </p:nvSpPr>
        <p:spPr>
          <a:xfrm>
            <a:off x="6197600" y="1981200"/>
            <a:ext cx="508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27" name="Google Shape;27;p78"/>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8"/>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2 Pictures">
  <p:cSld name="Title Slide with 2 Pictures">
    <p:spTree>
      <p:nvGrpSpPr>
        <p:cNvPr id="146" name="Shape 146"/>
        <p:cNvGrpSpPr/>
        <p:nvPr/>
      </p:nvGrpSpPr>
      <p:grpSpPr>
        <a:xfrm>
          <a:off x="0" y="0"/>
          <a:ext cx="0" cy="0"/>
          <a:chOff x="0" y="0"/>
          <a:chExt cx="0" cy="0"/>
        </a:xfrm>
      </p:grpSpPr>
      <p:sp>
        <p:nvSpPr>
          <p:cNvPr id="147" name="Google Shape;147;p96"/>
          <p:cNvSpPr txBox="1"/>
          <p:nvPr>
            <p:ph type="ctrTitle"/>
          </p:nvPr>
        </p:nvSpPr>
        <p:spPr>
          <a:xfrm>
            <a:off x="6400800" y="4624668"/>
            <a:ext cx="5384800" cy="9334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sz="2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 name="Google Shape;148;p96"/>
          <p:cNvSpPr txBox="1"/>
          <p:nvPr>
            <p:ph idx="1" type="subTitle"/>
          </p:nvPr>
        </p:nvSpPr>
        <p:spPr>
          <a:xfrm>
            <a:off x="6400800" y="5562600"/>
            <a:ext cx="5384800" cy="748553"/>
          </a:xfrm>
          <a:prstGeom prst="rect">
            <a:avLst/>
          </a:prstGeom>
          <a:noFill/>
          <a:ln>
            <a:noFill/>
          </a:ln>
        </p:spPr>
        <p:txBody>
          <a:bodyPr anchorCtr="0" anchor="t" bIns="45700" lIns="91425" spcFirstLastPara="1" rIns="91425" wrap="square" tIns="45700">
            <a:normAutofit/>
          </a:bodyPr>
          <a:lstStyle>
            <a:lvl1pPr lvl="0" algn="l">
              <a:spcBef>
                <a:spcPts val="300"/>
              </a:spcBef>
              <a:spcAft>
                <a:spcPts val="0"/>
              </a:spcAft>
              <a:buClr>
                <a:srgbClr val="888888"/>
              </a:buClr>
              <a:buSzPts val="1400"/>
              <a:buFont typeface="Times New Roman"/>
              <a:buNone/>
              <a:defRPr sz="1400">
                <a:solidFill>
                  <a:srgbClr val="888888"/>
                </a:solidFill>
              </a:defRPr>
            </a:lvl1pPr>
            <a:lvl2pPr lvl="1" algn="ctr">
              <a:spcBef>
                <a:spcPts val="480"/>
              </a:spcBef>
              <a:spcAft>
                <a:spcPts val="0"/>
              </a:spcAft>
              <a:buClr>
                <a:srgbClr val="888888"/>
              </a:buClr>
              <a:buSzPts val="2400"/>
              <a:buFont typeface="Times New Roman"/>
              <a:buNone/>
              <a:defRPr>
                <a:solidFill>
                  <a:srgbClr val="888888"/>
                </a:solidFill>
              </a:defRPr>
            </a:lvl2pPr>
            <a:lvl3pPr lvl="2" algn="ctr">
              <a:spcBef>
                <a:spcPts val="480"/>
              </a:spcBef>
              <a:spcAft>
                <a:spcPts val="0"/>
              </a:spcAft>
              <a:buClr>
                <a:srgbClr val="888888"/>
              </a:buClr>
              <a:buSzPts val="2400"/>
              <a:buFont typeface="Times New Roman"/>
              <a:buNone/>
              <a:defRPr>
                <a:solidFill>
                  <a:srgbClr val="888888"/>
                </a:solidFill>
              </a:defRPr>
            </a:lvl3pPr>
            <a:lvl4pPr lvl="3" algn="ctr">
              <a:spcBef>
                <a:spcPts val="480"/>
              </a:spcBef>
              <a:spcAft>
                <a:spcPts val="0"/>
              </a:spcAft>
              <a:buClr>
                <a:srgbClr val="888888"/>
              </a:buClr>
              <a:buSzPts val="2400"/>
              <a:buFont typeface="Times New Roman"/>
              <a:buNone/>
              <a:defRPr>
                <a:solidFill>
                  <a:srgbClr val="888888"/>
                </a:solidFill>
              </a:defRPr>
            </a:lvl4pPr>
            <a:lvl5pPr lvl="4" algn="ctr">
              <a:spcBef>
                <a:spcPts val="480"/>
              </a:spcBef>
              <a:spcAft>
                <a:spcPts val="0"/>
              </a:spcAft>
              <a:buClr>
                <a:srgbClr val="888888"/>
              </a:buClr>
              <a:buSzPts val="2400"/>
              <a:buFont typeface="Times New Roman"/>
              <a:buNone/>
              <a:defRPr>
                <a:solidFill>
                  <a:srgbClr val="888888"/>
                </a:solidFill>
              </a:defRPr>
            </a:lvl5pPr>
            <a:lvl6pPr lvl="5" algn="ctr">
              <a:spcBef>
                <a:spcPts val="480"/>
              </a:spcBef>
              <a:spcAft>
                <a:spcPts val="0"/>
              </a:spcAft>
              <a:buClr>
                <a:srgbClr val="888888"/>
              </a:buClr>
              <a:buSzPts val="2400"/>
              <a:buFont typeface="Times New Roman"/>
              <a:buNone/>
              <a:defRPr>
                <a:solidFill>
                  <a:srgbClr val="888888"/>
                </a:solidFill>
              </a:defRPr>
            </a:lvl6pPr>
            <a:lvl7pPr lvl="6" algn="ctr">
              <a:spcBef>
                <a:spcPts val="480"/>
              </a:spcBef>
              <a:spcAft>
                <a:spcPts val="0"/>
              </a:spcAft>
              <a:buClr>
                <a:srgbClr val="888888"/>
              </a:buClr>
              <a:buSzPts val="2400"/>
              <a:buFont typeface="Times New Roman"/>
              <a:buNone/>
              <a:defRPr>
                <a:solidFill>
                  <a:srgbClr val="888888"/>
                </a:solidFill>
              </a:defRPr>
            </a:lvl7pPr>
            <a:lvl8pPr lvl="7" algn="ctr">
              <a:spcBef>
                <a:spcPts val="480"/>
              </a:spcBef>
              <a:spcAft>
                <a:spcPts val="0"/>
              </a:spcAft>
              <a:buClr>
                <a:srgbClr val="888888"/>
              </a:buClr>
              <a:buSzPts val="2400"/>
              <a:buFont typeface="Times New Roman"/>
              <a:buNone/>
              <a:defRPr>
                <a:solidFill>
                  <a:srgbClr val="888888"/>
                </a:solidFill>
              </a:defRPr>
            </a:lvl8pPr>
            <a:lvl9pPr lvl="8" algn="ctr">
              <a:spcBef>
                <a:spcPts val="480"/>
              </a:spcBef>
              <a:spcAft>
                <a:spcPts val="0"/>
              </a:spcAft>
              <a:buClr>
                <a:srgbClr val="888888"/>
              </a:buClr>
              <a:buSzPts val="2400"/>
              <a:buFont typeface="Times New Roman"/>
              <a:buNone/>
              <a:defRPr>
                <a:solidFill>
                  <a:srgbClr val="888888"/>
                </a:solidFill>
              </a:defRPr>
            </a:lvl9pPr>
          </a:lstStyle>
          <a:p/>
        </p:txBody>
      </p:sp>
      <p:sp>
        <p:nvSpPr>
          <p:cNvPr id="149" name="Google Shape;149;p96"/>
          <p:cNvSpPr/>
          <p:nvPr>
            <p:ph idx="2" type="pic"/>
          </p:nvPr>
        </p:nvSpPr>
        <p:spPr>
          <a:xfrm>
            <a:off x="6165851" y="228600"/>
            <a:ext cx="2743200" cy="2039112"/>
          </a:xfrm>
          <a:prstGeom prst="rect">
            <a:avLst/>
          </a:prstGeom>
          <a:noFill/>
          <a:ln>
            <a:noFill/>
          </a:ln>
        </p:spPr>
      </p:sp>
      <p:sp>
        <p:nvSpPr>
          <p:cNvPr id="150" name="Google Shape;150;p96"/>
          <p:cNvSpPr/>
          <p:nvPr>
            <p:ph idx="3" type="pic"/>
          </p:nvPr>
        </p:nvSpPr>
        <p:spPr>
          <a:xfrm>
            <a:off x="9069917" y="2377440"/>
            <a:ext cx="2743200" cy="2039112"/>
          </a:xfrm>
          <a:prstGeom prst="rect">
            <a:avLst/>
          </a:prstGeom>
          <a:noFill/>
          <a:ln>
            <a:noFill/>
          </a:ln>
        </p:spPr>
      </p:sp>
      <p:sp>
        <p:nvSpPr>
          <p:cNvPr id="151" name="Google Shape;151;p96"/>
          <p:cNvSpPr txBox="1"/>
          <p:nvPr>
            <p:ph idx="4" type="body"/>
          </p:nvPr>
        </p:nvSpPr>
        <p:spPr>
          <a:xfrm>
            <a:off x="1143000" y="1779495"/>
            <a:ext cx="4114800" cy="2040905"/>
          </a:xfrm>
          <a:prstGeom prst="rect">
            <a:avLst/>
          </a:prstGeom>
          <a:noFill/>
          <a:ln>
            <a:noFill/>
          </a:ln>
        </p:spPr>
        <p:txBody>
          <a:bodyPr anchorCtr="0" anchor="t" bIns="45700" lIns="45700" spcFirstLastPara="1" rIns="45700" wrap="square" tIns="45700">
            <a:noAutofit/>
          </a:bodyPr>
          <a:lstStyle>
            <a:lvl1pPr indent="-228600" lvl="0" marL="457200" algn="ctr">
              <a:spcBef>
                <a:spcPts val="600"/>
              </a:spcBef>
              <a:spcAft>
                <a:spcPts val="0"/>
              </a:spcAft>
              <a:buClr>
                <a:schemeClr val="lt1"/>
              </a:buClr>
              <a:buSzPts val="4600"/>
              <a:buFont typeface="Times New Roman"/>
              <a:buNone/>
              <a:defRPr sz="4600">
                <a:solidFill>
                  <a:schemeClr val="lt1"/>
                </a:solidFill>
              </a:defRPr>
            </a:lvl1pPr>
            <a:lvl2pPr indent="-304800" lvl="1" marL="914400" algn="l">
              <a:spcBef>
                <a:spcPts val="240"/>
              </a:spcBef>
              <a:spcAft>
                <a:spcPts val="0"/>
              </a:spcAft>
              <a:buClr>
                <a:schemeClr val="dk1"/>
              </a:buClr>
              <a:buSzPts val="1200"/>
              <a:buFont typeface="Times New Roman"/>
              <a:buChar char="–"/>
              <a:defRPr sz="1200"/>
            </a:lvl2pPr>
            <a:lvl3pPr indent="-292100" lvl="2" marL="1371600" algn="l">
              <a:spcBef>
                <a:spcPts val="200"/>
              </a:spcBef>
              <a:spcAft>
                <a:spcPts val="0"/>
              </a:spcAft>
              <a:buClr>
                <a:schemeClr val="dk1"/>
              </a:buClr>
              <a:buSzPts val="1000"/>
              <a:buFont typeface="Times New Roman"/>
              <a:buChar char="•"/>
              <a:defRPr sz="1000"/>
            </a:lvl3pPr>
            <a:lvl4pPr indent="-285750" lvl="3" marL="1828800" algn="l">
              <a:spcBef>
                <a:spcPts val="180"/>
              </a:spcBef>
              <a:spcAft>
                <a:spcPts val="0"/>
              </a:spcAft>
              <a:buClr>
                <a:schemeClr val="dk1"/>
              </a:buClr>
              <a:buSzPts val="900"/>
              <a:buFont typeface="Times New Roman"/>
              <a:buChar char="–"/>
              <a:defRPr sz="900"/>
            </a:lvl4pPr>
            <a:lvl5pPr indent="-285750" lvl="4" marL="2286000" algn="l">
              <a:spcBef>
                <a:spcPts val="180"/>
              </a:spcBef>
              <a:spcAft>
                <a:spcPts val="0"/>
              </a:spcAft>
              <a:buClr>
                <a:schemeClr val="dk1"/>
              </a:buClr>
              <a:buSzPts val="900"/>
              <a:buFont typeface="Times New Roman"/>
              <a:buChar char="»"/>
              <a:defRPr sz="9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96"/>
          <p:cNvSpPr txBox="1"/>
          <p:nvPr>
            <p:ph idx="10" type="dt"/>
          </p:nvPr>
        </p:nvSpPr>
        <p:spPr>
          <a:xfrm>
            <a:off x="6400800" y="6426201"/>
            <a:ext cx="1642533"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96"/>
          <p:cNvSpPr txBox="1"/>
          <p:nvPr>
            <p:ph idx="11" type="ftr"/>
          </p:nvPr>
        </p:nvSpPr>
        <p:spPr>
          <a:xfrm>
            <a:off x="8415867" y="6426201"/>
            <a:ext cx="3488267"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and Content">
  <p:cSld name="1_Title, Text, and Content">
    <p:spTree>
      <p:nvGrpSpPr>
        <p:cNvPr id="154" name="Shape 154"/>
        <p:cNvGrpSpPr/>
        <p:nvPr/>
      </p:nvGrpSpPr>
      <p:grpSpPr>
        <a:xfrm>
          <a:off x="0" y="0"/>
          <a:ext cx="0" cy="0"/>
          <a:chOff x="0" y="0"/>
          <a:chExt cx="0" cy="0"/>
        </a:xfrm>
      </p:grpSpPr>
      <p:sp>
        <p:nvSpPr>
          <p:cNvPr id="155" name="Google Shape;155;p97"/>
          <p:cNvSpPr txBox="1"/>
          <p:nvPr/>
        </p:nvSpPr>
        <p:spPr>
          <a:xfrm>
            <a:off x="1913467" y="274638"/>
            <a:ext cx="9999133" cy="11430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2"/>
              </a:buClr>
              <a:buSzPts val="4300"/>
              <a:buFont typeface="Arial"/>
              <a:buNone/>
            </a:pPr>
            <a:r>
              <a:t/>
            </a:r>
            <a:endParaRPr b="0" i="0" sz="4300" u="none" cap="none" strike="noStrike">
              <a:solidFill>
                <a:schemeClr val="dk2"/>
              </a:solidFill>
              <a:latin typeface="Arial"/>
              <a:ea typeface="Arial"/>
              <a:cs typeface="Arial"/>
              <a:sym typeface="Arial"/>
            </a:endParaRPr>
          </a:p>
        </p:txBody>
      </p:sp>
      <p:sp>
        <p:nvSpPr>
          <p:cNvPr id="156" name="Google Shape;156;p97"/>
          <p:cNvSpPr txBox="1"/>
          <p:nvPr>
            <p:ph idx="1" type="body"/>
          </p:nvPr>
        </p:nvSpPr>
        <p:spPr>
          <a:xfrm>
            <a:off x="1524000" y="19050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97"/>
          <p:cNvSpPr txBox="1"/>
          <p:nvPr>
            <p:ph idx="2" type="body"/>
          </p:nvPr>
        </p:nvSpPr>
        <p:spPr>
          <a:xfrm>
            <a:off x="6807200" y="19050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97"/>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9" name="Google Shape;159;p97"/>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97"/>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97"/>
          <p:cNvSpPr txBox="1"/>
          <p:nvPr>
            <p:ph idx="12" type="sldNum"/>
          </p:nvPr>
        </p:nvSpPr>
        <p:spPr>
          <a:xfrm>
            <a:off x="11074401" y="166688"/>
            <a:ext cx="842433" cy="36036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and 2 Content">
  <p:cSld name="1_Title, Text, and 2 Content">
    <p:spTree>
      <p:nvGrpSpPr>
        <p:cNvPr id="162" name="Shape 162"/>
        <p:cNvGrpSpPr/>
        <p:nvPr/>
      </p:nvGrpSpPr>
      <p:grpSpPr>
        <a:xfrm>
          <a:off x="0" y="0"/>
          <a:ext cx="0" cy="0"/>
          <a:chOff x="0" y="0"/>
          <a:chExt cx="0" cy="0"/>
        </a:xfrm>
      </p:grpSpPr>
      <p:sp>
        <p:nvSpPr>
          <p:cNvPr id="163" name="Google Shape;163;p98"/>
          <p:cNvSpPr txBox="1"/>
          <p:nvPr>
            <p:ph idx="1" type="body"/>
          </p:nvPr>
        </p:nvSpPr>
        <p:spPr>
          <a:xfrm>
            <a:off x="1524000" y="16764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98"/>
          <p:cNvSpPr txBox="1"/>
          <p:nvPr>
            <p:ph idx="2" type="body"/>
          </p:nvPr>
        </p:nvSpPr>
        <p:spPr>
          <a:xfrm>
            <a:off x="6807200" y="16764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98"/>
          <p:cNvSpPr txBox="1"/>
          <p:nvPr>
            <p:ph idx="3" type="body"/>
          </p:nvPr>
        </p:nvSpPr>
        <p:spPr>
          <a:xfrm>
            <a:off x="6807200" y="38100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 name="Google Shape;166;p98"/>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 name="Google Shape;167;p98"/>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98"/>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98"/>
          <p:cNvSpPr txBox="1"/>
          <p:nvPr>
            <p:ph idx="12" type="sldNum"/>
          </p:nvPr>
        </p:nvSpPr>
        <p:spPr>
          <a:xfrm>
            <a:off x="11074401" y="166688"/>
            <a:ext cx="842433" cy="36036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2 Content and Text">
  <p:cSld name="1_Title, 2 Content and Text">
    <p:spTree>
      <p:nvGrpSpPr>
        <p:cNvPr id="170" name="Shape 170"/>
        <p:cNvGrpSpPr/>
        <p:nvPr/>
      </p:nvGrpSpPr>
      <p:grpSpPr>
        <a:xfrm>
          <a:off x="0" y="0"/>
          <a:ext cx="0" cy="0"/>
          <a:chOff x="0" y="0"/>
          <a:chExt cx="0" cy="0"/>
        </a:xfrm>
      </p:grpSpPr>
      <p:sp>
        <p:nvSpPr>
          <p:cNvPr id="171" name="Google Shape;171;p99"/>
          <p:cNvSpPr txBox="1"/>
          <p:nvPr/>
        </p:nvSpPr>
        <p:spPr>
          <a:xfrm>
            <a:off x="1913467" y="274638"/>
            <a:ext cx="9999133" cy="11430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2"/>
              </a:buClr>
              <a:buSzPts val="4300"/>
              <a:buFont typeface="Arial"/>
              <a:buNone/>
            </a:pPr>
            <a:r>
              <a:t/>
            </a:r>
            <a:endParaRPr b="0" i="0" sz="4300" u="none" cap="none" strike="noStrike">
              <a:solidFill>
                <a:schemeClr val="dk2"/>
              </a:solidFill>
              <a:latin typeface="Arial"/>
              <a:ea typeface="Arial"/>
              <a:cs typeface="Arial"/>
              <a:sym typeface="Arial"/>
            </a:endParaRPr>
          </a:p>
        </p:txBody>
      </p:sp>
      <p:sp>
        <p:nvSpPr>
          <p:cNvPr id="172" name="Google Shape;172;p99"/>
          <p:cNvSpPr txBox="1"/>
          <p:nvPr>
            <p:ph idx="1" type="body"/>
          </p:nvPr>
        </p:nvSpPr>
        <p:spPr>
          <a:xfrm>
            <a:off x="1524000" y="18288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99"/>
          <p:cNvSpPr txBox="1"/>
          <p:nvPr>
            <p:ph idx="2" type="body"/>
          </p:nvPr>
        </p:nvSpPr>
        <p:spPr>
          <a:xfrm>
            <a:off x="1524000" y="3962400"/>
            <a:ext cx="50800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 name="Google Shape;174;p99"/>
          <p:cNvSpPr txBox="1"/>
          <p:nvPr>
            <p:ph idx="3" type="body"/>
          </p:nvPr>
        </p:nvSpPr>
        <p:spPr>
          <a:xfrm>
            <a:off x="6807200" y="1828800"/>
            <a:ext cx="508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5" name="Google Shape;175;p99"/>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 name="Google Shape;176;p99"/>
          <p:cNvSpPr txBox="1"/>
          <p:nvPr>
            <p:ph idx="10" type="dt"/>
          </p:nvPr>
        </p:nvSpPr>
        <p:spPr>
          <a:xfrm>
            <a:off x="5384800" y="6153150"/>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99"/>
          <p:cNvSpPr txBox="1"/>
          <p:nvPr>
            <p:ph idx="11" type="ftr"/>
          </p:nvPr>
        </p:nvSpPr>
        <p:spPr>
          <a:xfrm>
            <a:off x="8229600" y="6153150"/>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99"/>
          <p:cNvSpPr txBox="1"/>
          <p:nvPr>
            <p:ph idx="12" type="sldNum"/>
          </p:nvPr>
        </p:nvSpPr>
        <p:spPr>
          <a:xfrm>
            <a:off x="11074401" y="166688"/>
            <a:ext cx="842433" cy="36036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5" name="Shape 185"/>
        <p:cNvGrpSpPr/>
        <p:nvPr/>
      </p:nvGrpSpPr>
      <p:grpSpPr>
        <a:xfrm>
          <a:off x="0" y="0"/>
          <a:ext cx="0" cy="0"/>
          <a:chOff x="0" y="0"/>
          <a:chExt cx="0" cy="0"/>
        </a:xfrm>
      </p:grpSpPr>
      <p:sp>
        <p:nvSpPr>
          <p:cNvPr id="186" name="Google Shape;186;p101"/>
          <p:cNvSpPr txBox="1"/>
          <p:nvPr>
            <p:ph type="ctr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01"/>
          <p:cNvSpPr txBox="1"/>
          <p:nvPr>
            <p:ph idx="1" type="sub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8" name="Google Shape;188;p10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0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 name="Shape 191"/>
        <p:cNvGrpSpPr/>
        <p:nvPr/>
      </p:nvGrpSpPr>
      <p:grpSpPr>
        <a:xfrm>
          <a:off x="0" y="0"/>
          <a:ext cx="0" cy="0"/>
          <a:chOff x="0" y="0"/>
          <a:chExt cx="0" cy="0"/>
        </a:xfrm>
      </p:grpSpPr>
      <p:sp>
        <p:nvSpPr>
          <p:cNvPr id="192" name="Google Shape;192;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 name="Google Shape;194;p10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0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7" name="Shape 197"/>
        <p:cNvGrpSpPr/>
        <p:nvPr/>
      </p:nvGrpSpPr>
      <p:grpSpPr>
        <a:xfrm>
          <a:off x="0" y="0"/>
          <a:ext cx="0" cy="0"/>
          <a:chOff x="0" y="0"/>
          <a:chExt cx="0" cy="0"/>
        </a:xfrm>
      </p:grpSpPr>
      <p:sp>
        <p:nvSpPr>
          <p:cNvPr id="198" name="Google Shape;198;p10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103"/>
          <p:cNvSpPr txBox="1"/>
          <p:nvPr>
            <p:ph idx="1" type="body"/>
          </p:nvPr>
        </p:nvSpPr>
        <p:spPr>
          <a:xfrm>
            <a:off x="457200" y="1600200"/>
            <a:ext cx="8229600" cy="4525963"/>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00" name="Google Shape;200;p10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10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3" name="Shape 203"/>
        <p:cNvGrpSpPr/>
        <p:nvPr/>
      </p:nvGrpSpPr>
      <p:grpSpPr>
        <a:xfrm>
          <a:off x="0" y="0"/>
          <a:ext cx="0" cy="0"/>
          <a:chOff x="0" y="0"/>
          <a:chExt cx="0" cy="0"/>
        </a:xfrm>
      </p:grpSpPr>
      <p:sp>
        <p:nvSpPr>
          <p:cNvPr id="204" name="Google Shape;204;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6" name="Google Shape;206;p104"/>
          <p:cNvSpPr txBox="1"/>
          <p:nvPr>
            <p:ph idx="2"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7" name="Google Shape;207;p1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0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 name="Shape 210"/>
        <p:cNvGrpSpPr/>
        <p:nvPr/>
      </p:nvGrpSpPr>
      <p:grpSpPr>
        <a:xfrm>
          <a:off x="0" y="0"/>
          <a:ext cx="0" cy="0"/>
          <a:chOff x="0" y="0"/>
          <a:chExt cx="0" cy="0"/>
        </a:xfrm>
      </p:grpSpPr>
      <p:sp>
        <p:nvSpPr>
          <p:cNvPr id="211" name="Google Shape;211;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05"/>
          <p:cNvSpPr txBox="1"/>
          <p:nvPr>
            <p:ph idx="1" type="body"/>
          </p:nvPr>
        </p:nvSpPr>
        <p:spPr>
          <a:xfrm>
            <a:off x="457200" y="1600200"/>
            <a:ext cx="8229600" cy="45259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3" name="Google Shape;213;p105"/>
          <p:cNvSpPr txBox="1"/>
          <p:nvPr>
            <p:ph idx="2"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4" name="Google Shape;214;p105"/>
          <p:cNvSpPr txBox="1"/>
          <p:nvPr>
            <p:ph idx="3" type="body"/>
          </p:nvPr>
        </p:nvSpPr>
        <p:spPr>
          <a:xfrm>
            <a:off x="457200" y="1600200"/>
            <a:ext cx="8229600" cy="45259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5" name="Google Shape;215;p105"/>
          <p:cNvSpPr txBox="1"/>
          <p:nvPr>
            <p:ph idx="4"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6" name="Google Shape;216;p10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1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10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0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pic>
        <p:nvPicPr>
          <p:cNvPr descr="CFS_ppt_title_bot" id="31" name="Google Shape;31;p79"/>
          <p:cNvPicPr preferRelativeResize="0"/>
          <p:nvPr/>
        </p:nvPicPr>
        <p:blipFill rotWithShape="1">
          <a:blip r:embed="rId2">
            <a:alphaModFix/>
          </a:blip>
          <a:srcRect b="0" l="0" r="0" t="0"/>
          <a:stretch/>
        </p:blipFill>
        <p:spPr>
          <a:xfrm>
            <a:off x="0" y="5867401"/>
            <a:ext cx="12192000" cy="1268413"/>
          </a:xfrm>
          <a:prstGeom prst="rect">
            <a:avLst/>
          </a:prstGeom>
          <a:noFill/>
          <a:ln>
            <a:noFill/>
          </a:ln>
        </p:spPr>
      </p:pic>
      <p:pic>
        <p:nvPicPr>
          <p:cNvPr descr="CFS_ppt_title_ top" id="32" name="Google Shape;32;p79"/>
          <p:cNvPicPr preferRelativeResize="0"/>
          <p:nvPr/>
        </p:nvPicPr>
        <p:blipFill rotWithShape="1">
          <a:blip r:embed="rId3">
            <a:alphaModFix/>
          </a:blip>
          <a:srcRect b="0" l="0" r="0" t="0"/>
          <a:stretch/>
        </p:blipFill>
        <p:spPr>
          <a:xfrm>
            <a:off x="0" y="1"/>
            <a:ext cx="12192000" cy="1547813"/>
          </a:xfrm>
          <a:prstGeom prst="rect">
            <a:avLst/>
          </a:prstGeom>
          <a:noFill/>
          <a:ln>
            <a:noFill/>
          </a:ln>
        </p:spPr>
      </p:pic>
      <p:sp>
        <p:nvSpPr>
          <p:cNvPr id="33" name="Google Shape;33;p79"/>
          <p:cNvSpPr txBox="1"/>
          <p:nvPr>
            <p:ph type="ctrTitle"/>
          </p:nvPr>
        </p:nvSpPr>
        <p:spPr>
          <a:xfrm>
            <a:off x="914400" y="2667000"/>
            <a:ext cx="10363200" cy="1066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7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35" name="Google Shape;35;p79"/>
          <p:cNvSpPr txBox="1"/>
          <p:nvPr>
            <p:ph idx="10" type="dt"/>
          </p:nvPr>
        </p:nvSpPr>
        <p:spPr>
          <a:xfrm>
            <a:off x="914400" y="6477000"/>
            <a:ext cx="2540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9"/>
          <p:cNvSpPr txBox="1"/>
          <p:nvPr>
            <p:ph idx="11" type="ftr"/>
          </p:nvPr>
        </p:nvSpPr>
        <p:spPr>
          <a:xfrm>
            <a:off x="4165600" y="6477000"/>
            <a:ext cx="38608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9"/>
          <p:cNvSpPr txBox="1"/>
          <p:nvPr>
            <p:ph idx="12" type="sldNum"/>
          </p:nvPr>
        </p:nvSpPr>
        <p:spPr>
          <a:xfrm>
            <a:off x="8737600" y="6477000"/>
            <a:ext cx="2540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
        <p:nvSpPr>
          <p:cNvPr id="225" name="Google Shape;225;p10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0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8" name="Shape 228"/>
        <p:cNvGrpSpPr/>
        <p:nvPr/>
      </p:nvGrpSpPr>
      <p:grpSpPr>
        <a:xfrm>
          <a:off x="0" y="0"/>
          <a:ext cx="0" cy="0"/>
          <a:chOff x="0" y="0"/>
          <a:chExt cx="0" cy="0"/>
        </a:xfrm>
      </p:grpSpPr>
      <p:sp>
        <p:nvSpPr>
          <p:cNvPr id="229" name="Google Shape;229;p10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31" name="Google Shape;231;p108"/>
          <p:cNvSpPr txBox="1"/>
          <p:nvPr>
            <p:ph idx="2"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32" name="Google Shape;232;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5" name="Shape 235"/>
        <p:cNvGrpSpPr/>
        <p:nvPr/>
      </p:nvGrpSpPr>
      <p:grpSpPr>
        <a:xfrm>
          <a:off x="0" y="0"/>
          <a:ext cx="0" cy="0"/>
          <a:chOff x="0" y="0"/>
          <a:chExt cx="0" cy="0"/>
        </a:xfrm>
      </p:grpSpPr>
      <p:sp>
        <p:nvSpPr>
          <p:cNvPr id="236" name="Google Shape;236;p109"/>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09"/>
          <p:cNvSpPr/>
          <p:nvPr>
            <p:ph idx="2" type="pic"/>
          </p:nvPr>
        </p:nvSpPr>
        <p:spPr>
          <a:xfrm>
            <a:off x="457200" y="1600200"/>
            <a:ext cx="8229600" cy="4525963"/>
          </a:xfrm>
          <a:prstGeom prst="rect">
            <a:avLst/>
          </a:prstGeom>
          <a:noFill/>
          <a:ln>
            <a:noFill/>
          </a:ln>
        </p:spPr>
      </p:sp>
      <p:sp>
        <p:nvSpPr>
          <p:cNvPr id="238" name="Google Shape;238;p1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39" name="Google Shape;239;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2" name="Shape 242"/>
        <p:cNvGrpSpPr/>
        <p:nvPr/>
      </p:nvGrpSpPr>
      <p:grpSpPr>
        <a:xfrm>
          <a:off x="0" y="0"/>
          <a:ext cx="0" cy="0"/>
          <a:chOff x="0" y="0"/>
          <a:chExt cx="0" cy="0"/>
        </a:xfrm>
      </p:grpSpPr>
      <p:sp>
        <p:nvSpPr>
          <p:cNvPr id="243" name="Google Shape;243;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11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5" name="Google Shape;245;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8" name="Shape 248"/>
        <p:cNvGrpSpPr/>
        <p:nvPr/>
      </p:nvGrpSpPr>
      <p:grpSpPr>
        <a:xfrm>
          <a:off x="0" y="0"/>
          <a:ext cx="0" cy="0"/>
          <a:chOff x="0" y="0"/>
          <a:chExt cx="0" cy="0"/>
        </a:xfrm>
      </p:grpSpPr>
      <p:sp>
        <p:nvSpPr>
          <p:cNvPr id="249" name="Google Shape;249;p111"/>
          <p:cNvSpPr txBox="1"/>
          <p:nvPr>
            <p:ph type="title"/>
          </p:nvPr>
        </p:nvSpPr>
        <p:spPr>
          <a:xfrm rot="5400000">
            <a:off x="4000500" y="-3268662"/>
            <a:ext cx="1143000" cy="82296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1" name="Google Shape;251;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8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9900"/>
              </a:buClr>
              <a:buSzPts val="2800"/>
              <a:buFont typeface="Arial"/>
              <a:buNone/>
              <a:defRPr/>
            </a:lvl1pPr>
            <a:lvl2pPr lvl="1" algn="l">
              <a:lnSpc>
                <a:spcPct val="100000"/>
              </a:lnSpc>
              <a:spcBef>
                <a:spcPts val="0"/>
              </a:spcBef>
              <a:spcAft>
                <a:spcPts val="0"/>
              </a:spcAft>
              <a:buClr>
                <a:srgbClr val="669900"/>
              </a:buClr>
              <a:buSzPts val="2800"/>
              <a:buFont typeface="Arial"/>
              <a:buNone/>
              <a:defRPr/>
            </a:lvl2pPr>
            <a:lvl3pPr lvl="2" algn="l">
              <a:lnSpc>
                <a:spcPct val="100000"/>
              </a:lnSpc>
              <a:spcBef>
                <a:spcPts val="0"/>
              </a:spcBef>
              <a:spcAft>
                <a:spcPts val="0"/>
              </a:spcAft>
              <a:buClr>
                <a:srgbClr val="669900"/>
              </a:buClr>
              <a:buSzPts val="2800"/>
              <a:buFont typeface="Arial"/>
              <a:buNone/>
              <a:defRPr/>
            </a:lvl3pPr>
            <a:lvl4pPr lvl="3" algn="l">
              <a:lnSpc>
                <a:spcPct val="100000"/>
              </a:lnSpc>
              <a:spcBef>
                <a:spcPts val="0"/>
              </a:spcBef>
              <a:spcAft>
                <a:spcPts val="0"/>
              </a:spcAft>
              <a:buClr>
                <a:srgbClr val="669900"/>
              </a:buClr>
              <a:buSzPts val="2800"/>
              <a:buFont typeface="Arial"/>
              <a:buNone/>
              <a:defRPr/>
            </a:lvl4pPr>
            <a:lvl5pPr lvl="4" algn="l">
              <a:lnSpc>
                <a:spcPct val="100000"/>
              </a:lnSpc>
              <a:spcBef>
                <a:spcPts val="0"/>
              </a:spcBef>
              <a:spcAft>
                <a:spcPts val="0"/>
              </a:spcAft>
              <a:buClr>
                <a:srgbClr val="669900"/>
              </a:buClr>
              <a:buSzPts val="2800"/>
              <a:buFont typeface="Arial"/>
              <a:buNone/>
              <a:defRPr/>
            </a:lvl5pPr>
            <a:lvl6pPr lvl="5" algn="l">
              <a:lnSpc>
                <a:spcPct val="100000"/>
              </a:lnSpc>
              <a:spcBef>
                <a:spcPts val="0"/>
              </a:spcBef>
              <a:spcAft>
                <a:spcPts val="0"/>
              </a:spcAft>
              <a:buClr>
                <a:srgbClr val="669900"/>
              </a:buClr>
              <a:buSzPts val="2800"/>
              <a:buFont typeface="Arial"/>
              <a:buNone/>
              <a:defRPr/>
            </a:lvl6pPr>
            <a:lvl7pPr lvl="6" algn="l">
              <a:lnSpc>
                <a:spcPct val="100000"/>
              </a:lnSpc>
              <a:spcBef>
                <a:spcPts val="0"/>
              </a:spcBef>
              <a:spcAft>
                <a:spcPts val="0"/>
              </a:spcAft>
              <a:buClr>
                <a:srgbClr val="669900"/>
              </a:buClr>
              <a:buSzPts val="2800"/>
              <a:buFont typeface="Arial"/>
              <a:buNone/>
              <a:defRPr/>
            </a:lvl7pPr>
            <a:lvl8pPr lvl="7" algn="l">
              <a:lnSpc>
                <a:spcPct val="100000"/>
              </a:lnSpc>
              <a:spcBef>
                <a:spcPts val="0"/>
              </a:spcBef>
              <a:spcAft>
                <a:spcPts val="0"/>
              </a:spcAft>
              <a:buClr>
                <a:srgbClr val="669900"/>
              </a:buClr>
              <a:buSzPts val="2800"/>
              <a:buFont typeface="Arial"/>
              <a:buNone/>
              <a:defRPr/>
            </a:lvl8pPr>
            <a:lvl9pPr lvl="8" algn="l">
              <a:lnSpc>
                <a:spcPct val="100000"/>
              </a:lnSpc>
              <a:spcBef>
                <a:spcPts val="0"/>
              </a:spcBef>
              <a:spcAft>
                <a:spcPts val="0"/>
              </a:spcAft>
              <a:buClr>
                <a:srgbClr val="669900"/>
              </a:buClr>
              <a:buSzPts val="2800"/>
              <a:buFont typeface="Arial"/>
              <a:buNone/>
              <a:defRPr/>
            </a:lvl9pPr>
          </a:lstStyle>
          <a:p/>
        </p:txBody>
      </p:sp>
      <p:sp>
        <p:nvSpPr>
          <p:cNvPr id="40" name="Google Shape;40;p80"/>
          <p:cNvSpPr txBox="1"/>
          <p:nvPr>
            <p:ph idx="1" type="body"/>
          </p:nvPr>
        </p:nvSpPr>
        <p:spPr>
          <a:xfrm>
            <a:off x="283967" y="5488400"/>
            <a:ext cx="11360800" cy="350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Font typeface="Times New Roman"/>
              <a:buChar char="●"/>
              <a:defRPr/>
            </a:lvl1pPr>
            <a:lvl2pPr indent="-317500" lvl="1" marL="914400" algn="l">
              <a:lnSpc>
                <a:spcPct val="115000"/>
              </a:lnSpc>
              <a:spcBef>
                <a:spcPts val="1200"/>
              </a:spcBef>
              <a:spcAft>
                <a:spcPts val="0"/>
              </a:spcAft>
              <a:buClr>
                <a:schemeClr val="dk1"/>
              </a:buClr>
              <a:buSzPts val="1400"/>
              <a:buFont typeface="Times New Roman"/>
              <a:buChar char="○"/>
              <a:defRPr/>
            </a:lvl2pPr>
            <a:lvl3pPr indent="-317500" lvl="2" marL="1371600" algn="l">
              <a:lnSpc>
                <a:spcPct val="115000"/>
              </a:lnSpc>
              <a:spcBef>
                <a:spcPts val="1200"/>
              </a:spcBef>
              <a:spcAft>
                <a:spcPts val="0"/>
              </a:spcAft>
              <a:buClr>
                <a:schemeClr val="dk1"/>
              </a:buClr>
              <a:buSzPts val="1400"/>
              <a:buFont typeface="Times New Roman"/>
              <a:buChar char="■"/>
              <a:defRPr/>
            </a:lvl3pPr>
            <a:lvl4pPr indent="-317500" lvl="3" marL="1828800" algn="l">
              <a:lnSpc>
                <a:spcPct val="115000"/>
              </a:lnSpc>
              <a:spcBef>
                <a:spcPts val="1200"/>
              </a:spcBef>
              <a:spcAft>
                <a:spcPts val="0"/>
              </a:spcAft>
              <a:buClr>
                <a:schemeClr val="dk1"/>
              </a:buClr>
              <a:buSzPts val="1400"/>
              <a:buFont typeface="Times New Roman"/>
              <a:buChar char="●"/>
              <a:defRPr/>
            </a:lvl4pPr>
            <a:lvl5pPr indent="-317500" lvl="4" marL="2286000" algn="l">
              <a:lnSpc>
                <a:spcPct val="115000"/>
              </a:lnSpc>
              <a:spcBef>
                <a:spcPts val="1200"/>
              </a:spcBef>
              <a:spcAft>
                <a:spcPts val="0"/>
              </a:spcAft>
              <a:buClr>
                <a:schemeClr val="dk1"/>
              </a:buClr>
              <a:buSzPts val="1400"/>
              <a:buFont typeface="Times New Roman"/>
              <a:buChar char="○"/>
              <a:defRPr/>
            </a:lvl5pPr>
            <a:lvl6pPr indent="-317500" lvl="5" marL="2743200" algn="l">
              <a:lnSpc>
                <a:spcPct val="115000"/>
              </a:lnSpc>
              <a:spcBef>
                <a:spcPts val="1200"/>
              </a:spcBef>
              <a:spcAft>
                <a:spcPts val="0"/>
              </a:spcAft>
              <a:buClr>
                <a:schemeClr val="dk1"/>
              </a:buClr>
              <a:buSzPts val="1400"/>
              <a:buFont typeface="Times New Roman"/>
              <a:buChar char="■"/>
              <a:defRPr/>
            </a:lvl6pPr>
            <a:lvl7pPr indent="-317500" lvl="6" marL="3200400" algn="l">
              <a:lnSpc>
                <a:spcPct val="115000"/>
              </a:lnSpc>
              <a:spcBef>
                <a:spcPts val="1200"/>
              </a:spcBef>
              <a:spcAft>
                <a:spcPts val="0"/>
              </a:spcAft>
              <a:buClr>
                <a:schemeClr val="dk1"/>
              </a:buClr>
              <a:buSzPts val="1400"/>
              <a:buFont typeface="Times New Roman"/>
              <a:buChar char="●"/>
              <a:defRPr/>
            </a:lvl7pPr>
            <a:lvl8pPr indent="-317500" lvl="7" marL="3657600" algn="l">
              <a:lnSpc>
                <a:spcPct val="115000"/>
              </a:lnSpc>
              <a:spcBef>
                <a:spcPts val="1200"/>
              </a:spcBef>
              <a:spcAft>
                <a:spcPts val="0"/>
              </a:spcAft>
              <a:buClr>
                <a:schemeClr val="dk1"/>
              </a:buClr>
              <a:buSzPts val="1400"/>
              <a:buFont typeface="Times New Roman"/>
              <a:buChar char="○"/>
              <a:defRPr/>
            </a:lvl8pPr>
            <a:lvl9pPr indent="-317500" lvl="8" marL="4114800" algn="l">
              <a:lnSpc>
                <a:spcPct val="115000"/>
              </a:lnSpc>
              <a:spcBef>
                <a:spcPts val="1200"/>
              </a:spcBef>
              <a:spcAft>
                <a:spcPts val="1200"/>
              </a:spcAft>
              <a:buClr>
                <a:schemeClr val="dk1"/>
              </a:buClr>
              <a:buSzPts val="1400"/>
              <a:buFont typeface="Times New Roman"/>
              <a:buChar char="■"/>
              <a:defRPr/>
            </a:lvl9pPr>
          </a:lstStyle>
          <a:p/>
        </p:txBody>
      </p:sp>
      <p:sp>
        <p:nvSpPr>
          <p:cNvPr id="41" name="Google Shape;41;p80"/>
          <p:cNvSpPr txBox="1"/>
          <p:nvPr>
            <p:ph idx="12" type="sldNum"/>
          </p:nvPr>
        </p:nvSpPr>
        <p:spPr>
          <a:xfrm>
            <a:off x="11296651" y="6218239"/>
            <a:ext cx="732367" cy="52387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75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1"/>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81"/>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1"/>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82"/>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2"/>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83"/>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83"/>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4" name="Google Shape;54;p83"/>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3"/>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8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84"/>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0" name="Google Shape;60;p84"/>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1" name="Google Shape;61;p84"/>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2" name="Google Shape;62;p84"/>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3" name="Google Shape;63;p84"/>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4"/>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85"/>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85"/>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9" name="Google Shape;69;p85"/>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70" name="Google Shape;70;p85"/>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5"/>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theme" Target="../theme/theme1.xml"/><Relationship Id="rId25" Type="http://schemas.openxmlformats.org/officeDocument/2006/relationships/slideLayout" Target="../slideLayouts/slideLayout23.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CFS_ppt_2_alt_bot" id="10" name="Google Shape;10;p76"/>
          <p:cNvPicPr preferRelativeResize="0"/>
          <p:nvPr/>
        </p:nvPicPr>
        <p:blipFill rotWithShape="1">
          <a:blip r:embed="rId1">
            <a:alphaModFix/>
          </a:blip>
          <a:srcRect b="0" l="0" r="0" t="0"/>
          <a:stretch/>
        </p:blipFill>
        <p:spPr>
          <a:xfrm>
            <a:off x="0" y="6324601"/>
            <a:ext cx="12192000" cy="695325"/>
          </a:xfrm>
          <a:prstGeom prst="rect">
            <a:avLst/>
          </a:prstGeom>
          <a:noFill/>
          <a:ln>
            <a:noFill/>
          </a:ln>
        </p:spPr>
      </p:pic>
      <p:sp>
        <p:nvSpPr>
          <p:cNvPr id="11" name="Google Shape;11;p76"/>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669900"/>
                </a:solidFill>
                <a:latin typeface="Arial"/>
                <a:ea typeface="Arial"/>
                <a:cs typeface="Arial"/>
                <a:sym typeface="Arial"/>
              </a:defRPr>
            </a:lvl9pPr>
          </a:lstStyle>
          <a:p/>
        </p:txBody>
      </p:sp>
      <p:sp>
        <p:nvSpPr>
          <p:cNvPr id="12" name="Google Shape;12;p76"/>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81000" lvl="3" marL="1828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76"/>
          <p:cNvSpPr txBox="1"/>
          <p:nvPr>
            <p:ph idx="10" type="dt"/>
          </p:nvPr>
        </p:nvSpPr>
        <p:spPr>
          <a:xfrm>
            <a:off x="914400" y="6629400"/>
            <a:ext cx="2540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76"/>
          <p:cNvSpPr txBox="1"/>
          <p:nvPr>
            <p:ph idx="11" type="ftr"/>
          </p:nvPr>
        </p:nvSpPr>
        <p:spPr>
          <a:xfrm>
            <a:off x="4165600" y="6629400"/>
            <a:ext cx="38608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5" name="Google Shape;15;p7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descr="CFS_ppt_2_top" id="16" name="Google Shape;16;p76"/>
          <p:cNvPicPr preferRelativeResize="0"/>
          <p:nvPr/>
        </p:nvPicPr>
        <p:blipFill rotWithShape="1">
          <a:blip r:embed="rId2">
            <a:alphaModFix/>
          </a:blip>
          <a:srcRect b="0" l="0" r="0" t="0"/>
          <a:stretch/>
        </p:blipFill>
        <p:spPr>
          <a:xfrm>
            <a:off x="0" y="1"/>
            <a:ext cx="12192000" cy="10001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1" name="Google Shape;181;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Google Shape;182;p10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3" name="Google Shape;183;p1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4" name="Google Shape;184;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knowledgenile.com/blogs/artificial-intelligence-applications-in-the-food-industry/#ApplicationsofAIintheFoodIndustry" TargetMode="External"/><Relationship Id="rId4" Type="http://schemas.openxmlformats.org/officeDocument/2006/relationships/hyperlink" Target="https://www.knowledgenile.com/blogs/artificial-intelligence-applications-in-the-food-industry/#SortingPackagesandProducts" TargetMode="External"/><Relationship Id="rId5" Type="http://schemas.openxmlformats.org/officeDocument/2006/relationships/hyperlink" Target="https://www.knowledgenile.com/blogs/artificial-intelligence-applications-in-the-food-industry/#FoodSafetyCompliance" TargetMode="External"/><Relationship Id="rId6" Type="http://schemas.openxmlformats.org/officeDocument/2006/relationships/hyperlink" Target="https://www.knowledgenile.com/blogs/artificial-intelligence-applications-in-the-food-industry/#MaintainingCleanliness" TargetMode="External"/><Relationship Id="rId7" Type="http://schemas.openxmlformats.org/officeDocument/2006/relationships/hyperlink" Target="https://www.knowledgenile.com/blogs/artificial-intelligence-applications-in-the-food-industry/#DevelopingProducts" TargetMode="External"/><Relationship Id="rId8" Type="http://schemas.openxmlformats.org/officeDocument/2006/relationships/hyperlink" Target="https://www.knowledgenile.com/blogs/artificial-intelligence-applications-in-the-food-industry/#AssistingCustomersWithDecisionMak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6.jpg"/><Relationship Id="rId6"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fssai.gov.in/upload/uploadfiles/files/Edible-Oil-Packaging.pdf" TargetMode="External"/><Relationship Id="rId4" Type="http://schemas.openxmlformats.org/officeDocument/2006/relationships/image" Target="../media/image23.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
          <p:cNvSpPr txBox="1"/>
          <p:nvPr>
            <p:ph type="title"/>
          </p:nvPr>
        </p:nvSpPr>
        <p:spPr>
          <a:xfrm>
            <a:off x="2743200" y="865748"/>
            <a:ext cx="70866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chemeClr val="dk1"/>
                </a:solidFill>
              </a:rPr>
              <a:t>Overview of presentation</a:t>
            </a:r>
            <a:endParaRPr sz="2800">
              <a:solidFill>
                <a:schemeClr val="dk1"/>
              </a:solidFill>
            </a:endParaRPr>
          </a:p>
        </p:txBody>
      </p:sp>
      <p:sp>
        <p:nvSpPr>
          <p:cNvPr id="259" name="Google Shape;259;p1"/>
          <p:cNvSpPr txBox="1"/>
          <p:nvPr>
            <p:ph idx="1" type="body"/>
          </p:nvPr>
        </p:nvSpPr>
        <p:spPr>
          <a:xfrm>
            <a:off x="685800" y="1461332"/>
            <a:ext cx="11049000" cy="477305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2000"/>
              <a:buFont typeface="Times New Roman"/>
              <a:buChar char="•"/>
            </a:pPr>
            <a:r>
              <a:rPr b="1" lang="en-US" sz="2000">
                <a:solidFill>
                  <a:srgbClr val="FF0000"/>
                </a:solidFill>
              </a:rPr>
              <a:t>Food safety</a:t>
            </a:r>
            <a:endParaRPr/>
          </a:p>
          <a:p>
            <a:pPr indent="-342900" lvl="0" marL="342900" rtl="0" algn="l">
              <a:spcBef>
                <a:spcPts val="400"/>
              </a:spcBef>
              <a:spcAft>
                <a:spcPts val="0"/>
              </a:spcAft>
              <a:buClr>
                <a:srgbClr val="FF0000"/>
              </a:buClr>
              <a:buSzPts val="2000"/>
              <a:buFont typeface="Times New Roman"/>
              <a:buChar char="•"/>
            </a:pPr>
            <a:r>
              <a:rPr b="1" lang="en-US" sz="2000">
                <a:solidFill>
                  <a:srgbClr val="FF0000"/>
                </a:solidFill>
              </a:rPr>
              <a:t>Implications of unsafe food</a:t>
            </a:r>
            <a:endParaRPr/>
          </a:p>
          <a:p>
            <a:pPr indent="-342900" lvl="0" marL="342900" rtl="0" algn="l">
              <a:spcBef>
                <a:spcPts val="400"/>
              </a:spcBef>
              <a:spcAft>
                <a:spcPts val="0"/>
              </a:spcAft>
              <a:buClr>
                <a:srgbClr val="FF0000"/>
              </a:buClr>
              <a:buSzPts val="2000"/>
              <a:buFont typeface="Times New Roman"/>
              <a:buChar char="•"/>
            </a:pPr>
            <a:r>
              <a:rPr b="1" lang="en-US" sz="2000">
                <a:solidFill>
                  <a:srgbClr val="FF0000"/>
                </a:solidFill>
              </a:rPr>
              <a:t>How to eliminate P/C/B hazards</a:t>
            </a:r>
            <a:endParaRPr/>
          </a:p>
          <a:p>
            <a:pPr indent="-342900" lvl="0" marL="342900" rtl="0" algn="l">
              <a:spcBef>
                <a:spcPts val="400"/>
              </a:spcBef>
              <a:spcAft>
                <a:spcPts val="0"/>
              </a:spcAft>
              <a:buClr>
                <a:srgbClr val="FF0000"/>
              </a:buClr>
              <a:buSzPts val="2000"/>
              <a:buFont typeface="Times New Roman"/>
              <a:buChar char="•"/>
            </a:pPr>
            <a:r>
              <a:rPr b="1" lang="en-US" sz="2000">
                <a:solidFill>
                  <a:srgbClr val="FF0000"/>
                </a:solidFill>
              </a:rPr>
              <a:t>Food hygiene/Temp Control/Pest Control/Personal hygiene/Food storage/Cleaning/Allergens  </a:t>
            </a:r>
            <a:r>
              <a:rPr b="1" i="1" lang="en-US" sz="1800">
                <a:solidFill>
                  <a:srgbClr val="FF0000"/>
                </a:solidFill>
              </a:rPr>
              <a:t>21</a:t>
            </a:r>
            <a:r>
              <a:rPr b="1" lang="en-US" sz="2000">
                <a:solidFill>
                  <a:srgbClr val="FF0000"/>
                </a:solidFill>
              </a:rPr>
              <a:t> </a:t>
            </a:r>
            <a:endParaRPr/>
          </a:p>
          <a:p>
            <a:pPr indent="-342900" lvl="0" marL="342900" rtl="0" algn="l">
              <a:spcBef>
                <a:spcPts val="400"/>
              </a:spcBef>
              <a:spcAft>
                <a:spcPts val="0"/>
              </a:spcAft>
              <a:buClr>
                <a:srgbClr val="FF0000"/>
              </a:buClr>
              <a:buSzPts val="2000"/>
              <a:buFont typeface="Times New Roman"/>
              <a:buChar char="•"/>
            </a:pPr>
            <a:r>
              <a:rPr b="1" lang="en-US" sz="2000">
                <a:solidFill>
                  <a:srgbClr val="FF0000"/>
                </a:solidFill>
              </a:rPr>
              <a:t>AI in Food Processing</a:t>
            </a:r>
            <a:endParaRPr/>
          </a:p>
          <a:p>
            <a:pPr indent="-342900" lvl="0" marL="342900" rtl="0" algn="l">
              <a:spcBef>
                <a:spcPts val="400"/>
              </a:spcBef>
              <a:spcAft>
                <a:spcPts val="0"/>
              </a:spcAft>
              <a:buClr>
                <a:srgbClr val="669900"/>
              </a:buClr>
              <a:buSzPts val="2000"/>
              <a:buFont typeface="Times New Roman"/>
              <a:buChar char="•"/>
            </a:pPr>
            <a:r>
              <a:rPr b="1" lang="en-US" sz="2000">
                <a:solidFill>
                  <a:srgbClr val="669900"/>
                </a:solidFill>
              </a:rPr>
              <a:t>Food Safety Standards </a:t>
            </a:r>
            <a:r>
              <a:rPr b="1" i="1" lang="en-US" sz="1800">
                <a:solidFill>
                  <a:srgbClr val="669900"/>
                </a:solidFill>
              </a:rPr>
              <a:t>21-30</a:t>
            </a:r>
            <a:endParaRPr b="1" i="1" sz="2000">
              <a:solidFill>
                <a:srgbClr val="669900"/>
              </a:solidFill>
            </a:endParaRPr>
          </a:p>
          <a:p>
            <a:pPr indent="-342900" lvl="0" marL="342900" rtl="0" algn="l">
              <a:spcBef>
                <a:spcPts val="400"/>
              </a:spcBef>
              <a:spcAft>
                <a:spcPts val="0"/>
              </a:spcAft>
              <a:buClr>
                <a:srgbClr val="0033CC"/>
              </a:buClr>
              <a:buSzPts val="2000"/>
              <a:buFont typeface="Times New Roman"/>
              <a:buChar char="•"/>
            </a:pPr>
            <a:r>
              <a:rPr lang="en-US" sz="2000">
                <a:solidFill>
                  <a:srgbClr val="0033CC"/>
                </a:solidFill>
              </a:rPr>
              <a:t>Certifications – Food Safety</a:t>
            </a:r>
            <a:endParaRPr/>
          </a:p>
          <a:p>
            <a:pPr indent="-342900" lvl="0" marL="342900" rtl="0" algn="l">
              <a:spcBef>
                <a:spcPts val="400"/>
              </a:spcBef>
              <a:spcAft>
                <a:spcPts val="0"/>
              </a:spcAft>
              <a:buClr>
                <a:srgbClr val="0033CC"/>
              </a:buClr>
              <a:buSzPts val="2000"/>
              <a:buFont typeface="Times New Roman"/>
              <a:buChar char="•"/>
            </a:pPr>
            <a:r>
              <a:rPr lang="en-US" sz="2000">
                <a:solidFill>
                  <a:srgbClr val="0033CC"/>
                </a:solidFill>
              </a:rPr>
              <a:t>FSMS/ ISO22000/HACCP/TACCP/HARPC</a:t>
            </a:r>
            <a:endParaRPr/>
          </a:p>
          <a:p>
            <a:pPr indent="-342900" lvl="0" marL="342900" rtl="0" algn="l">
              <a:spcBef>
                <a:spcPts val="400"/>
              </a:spcBef>
              <a:spcAft>
                <a:spcPts val="0"/>
              </a:spcAft>
              <a:buClr>
                <a:srgbClr val="0033CC"/>
              </a:buClr>
              <a:buSzPts val="2000"/>
              <a:buFont typeface="Times New Roman"/>
              <a:buChar char="•"/>
            </a:pPr>
            <a:r>
              <a:rPr lang="en-US" sz="2000">
                <a:solidFill>
                  <a:srgbClr val="0033CC"/>
                </a:solidFill>
              </a:rPr>
              <a:t>BRC/FSSC/Kosher/HALAL</a:t>
            </a:r>
            <a:endParaRPr/>
          </a:p>
          <a:p>
            <a:pPr indent="-342900" lvl="0" marL="342900" rtl="0" algn="l">
              <a:spcBef>
                <a:spcPts val="400"/>
              </a:spcBef>
              <a:spcAft>
                <a:spcPts val="0"/>
              </a:spcAft>
              <a:buClr>
                <a:srgbClr val="0033CC"/>
              </a:buClr>
              <a:buSzPts val="2000"/>
              <a:buFont typeface="Times New Roman"/>
              <a:buChar char="•"/>
            </a:pPr>
            <a:r>
              <a:rPr lang="en-US" sz="2000">
                <a:solidFill>
                  <a:srgbClr val="0033CC"/>
                </a:solidFill>
              </a:rPr>
              <a:t>Certification Agencies in India (HACCP/FSMS)  </a:t>
            </a:r>
            <a:r>
              <a:rPr i="1" lang="en-US" sz="2000">
                <a:solidFill>
                  <a:srgbClr val="0033CC"/>
                </a:solidFill>
              </a:rPr>
              <a:t>30-40</a:t>
            </a:r>
            <a:endParaRPr/>
          </a:p>
          <a:p>
            <a:pPr indent="-342900" lvl="0" marL="342900" rtl="0" algn="l">
              <a:spcBef>
                <a:spcPts val="480"/>
              </a:spcBef>
              <a:spcAft>
                <a:spcPts val="0"/>
              </a:spcAft>
              <a:buClr>
                <a:srgbClr val="CC6600"/>
              </a:buClr>
              <a:buSzPts val="2400"/>
              <a:buFont typeface="Times New Roman"/>
              <a:buChar char="•"/>
            </a:pPr>
            <a:r>
              <a:rPr lang="en-US" sz="2400">
                <a:solidFill>
                  <a:srgbClr val="CC6600"/>
                </a:solidFill>
              </a:rPr>
              <a:t>Principles of HACCP</a:t>
            </a:r>
            <a:endParaRPr/>
          </a:p>
          <a:p>
            <a:pPr indent="-342900" lvl="0" marL="342900" rtl="0" algn="l">
              <a:spcBef>
                <a:spcPts val="480"/>
              </a:spcBef>
              <a:spcAft>
                <a:spcPts val="0"/>
              </a:spcAft>
              <a:buClr>
                <a:srgbClr val="CC6600"/>
              </a:buClr>
              <a:buSzPts val="2400"/>
              <a:buFont typeface="Times New Roman"/>
              <a:buChar char="•"/>
            </a:pPr>
            <a:r>
              <a:rPr lang="en-US" sz="2400">
                <a:solidFill>
                  <a:srgbClr val="CC6600"/>
                </a:solidFill>
              </a:rPr>
              <a:t>Elements of ISO 22000:2018       </a:t>
            </a:r>
            <a:r>
              <a:rPr i="1" lang="en-US" sz="2000">
                <a:solidFill>
                  <a:srgbClr val="CC6600"/>
                </a:solidFill>
              </a:rPr>
              <a:t>60</a:t>
            </a:r>
            <a:endParaRPr i="1" sz="2400">
              <a:solidFill>
                <a:srgbClr val="CC6600"/>
              </a:solidFill>
            </a:endParaRPr>
          </a:p>
          <a:p>
            <a:pPr indent="-342900" lvl="0" marL="342900" rtl="0" algn="l">
              <a:spcBef>
                <a:spcPts val="480"/>
              </a:spcBef>
              <a:spcAft>
                <a:spcPts val="0"/>
              </a:spcAft>
              <a:buClr>
                <a:srgbClr val="CC6600"/>
              </a:buClr>
              <a:buSzPts val="2400"/>
              <a:buFont typeface="Times New Roman"/>
              <a:buChar char="•"/>
            </a:pPr>
            <a:r>
              <a:rPr lang="en-US" sz="2400">
                <a:solidFill>
                  <a:srgbClr val="CC6600"/>
                </a:solidFill>
              </a:rPr>
              <a:t>Q/A</a:t>
            </a:r>
            <a:endParaRPr sz="2400">
              <a:solidFill>
                <a:srgbClr val="CC6600"/>
              </a:solidFill>
            </a:endParaRPr>
          </a:p>
        </p:txBody>
      </p:sp>
      <p:sp>
        <p:nvSpPr>
          <p:cNvPr id="260" name="Google Shape;260;p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0"/>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Temperature Control</a:t>
            </a:r>
            <a:endParaRPr sz="2800"/>
          </a:p>
        </p:txBody>
      </p:sp>
      <p:sp>
        <p:nvSpPr>
          <p:cNvPr id="354" name="Google Shape;354;p10"/>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2000">
                <a:latin typeface="Arial"/>
                <a:ea typeface="Arial"/>
                <a:cs typeface="Arial"/>
                <a:sym typeface="Arial"/>
              </a:rPr>
              <a:t>Temperature</a:t>
            </a:r>
            <a:endParaRPr/>
          </a:p>
          <a:p>
            <a:pPr indent="0" lvl="0" marL="0" rtl="0" algn="l">
              <a:spcBef>
                <a:spcPts val="400"/>
              </a:spcBef>
              <a:spcAft>
                <a:spcPts val="0"/>
              </a:spcAft>
              <a:buClr>
                <a:srgbClr val="C00000"/>
              </a:buClr>
              <a:buSzPts val="2000"/>
              <a:buFont typeface="Arial"/>
              <a:buNone/>
            </a:pPr>
            <a:r>
              <a:rPr lang="en-US" sz="2000">
                <a:solidFill>
                  <a:srgbClr val="C00000"/>
                </a:solidFill>
                <a:latin typeface="Arial"/>
                <a:ea typeface="Arial"/>
                <a:cs typeface="Arial"/>
                <a:sym typeface="Arial"/>
              </a:rPr>
              <a:t>Temperature is the main method used to control the level of bacteria in foods</a:t>
            </a:r>
            <a:r>
              <a:rPr lang="en-US" sz="2000">
                <a:solidFill>
                  <a:srgbClr val="002060"/>
                </a:solidFill>
                <a:latin typeface="Arial"/>
                <a:ea typeface="Arial"/>
                <a:cs typeface="Arial"/>
                <a:sym typeface="Arial"/>
              </a:rPr>
              <a:t>.</a:t>
            </a:r>
            <a:endParaRPr/>
          </a:p>
          <a:p>
            <a:pPr indent="0" lvl="0" marL="0" rtl="0" algn="l">
              <a:spcBef>
                <a:spcPts val="400"/>
              </a:spcBef>
              <a:spcAft>
                <a:spcPts val="0"/>
              </a:spcAft>
              <a:buClr>
                <a:schemeClr val="dk1"/>
              </a:buClr>
              <a:buSzPts val="2000"/>
              <a:buFont typeface="Arial"/>
              <a:buNone/>
            </a:pPr>
            <a:r>
              <a:rPr b="1" lang="en-US" sz="2000">
                <a:latin typeface="Arial"/>
                <a:ea typeface="Arial"/>
                <a:cs typeface="Arial"/>
                <a:sym typeface="Arial"/>
              </a:rPr>
              <a:t>Danger Zone</a:t>
            </a:r>
            <a:endParaRPr/>
          </a:p>
          <a:p>
            <a:pPr indent="0" lvl="0" marL="0" rtl="0" algn="l">
              <a:spcBef>
                <a:spcPts val="360"/>
              </a:spcBef>
              <a:spcAft>
                <a:spcPts val="0"/>
              </a:spcAft>
              <a:buClr>
                <a:schemeClr val="dk1"/>
              </a:buClr>
              <a:buSzPts val="1800"/>
              <a:buFont typeface="Arial"/>
              <a:buNone/>
            </a:pPr>
            <a:r>
              <a:rPr lang="en-US" sz="1800">
                <a:latin typeface="Arial"/>
                <a:ea typeface="Arial"/>
                <a:cs typeface="Arial"/>
                <a:sym typeface="Arial"/>
              </a:rPr>
              <a:t>The temperature range within which the bacteria grows rapidly is between 5</a:t>
            </a:r>
            <a:r>
              <a:rPr baseline="30000" lang="en-US" sz="1800">
                <a:latin typeface="Arial"/>
                <a:ea typeface="Arial"/>
                <a:cs typeface="Arial"/>
                <a:sym typeface="Arial"/>
              </a:rPr>
              <a:t>o</a:t>
            </a:r>
            <a:r>
              <a:rPr lang="en-US" sz="1800">
                <a:latin typeface="Arial"/>
                <a:ea typeface="Arial"/>
                <a:cs typeface="Arial"/>
                <a:sym typeface="Arial"/>
              </a:rPr>
              <a:t>C and 60</a:t>
            </a:r>
            <a:r>
              <a:rPr baseline="30000" lang="en-US" sz="1800">
                <a:latin typeface="Arial"/>
                <a:ea typeface="Arial"/>
                <a:cs typeface="Arial"/>
                <a:sym typeface="Arial"/>
              </a:rPr>
              <a:t>o</a:t>
            </a:r>
            <a:r>
              <a:rPr lang="en-US" sz="1800">
                <a:latin typeface="Arial"/>
                <a:ea typeface="Arial"/>
                <a:cs typeface="Arial"/>
                <a:sym typeface="Arial"/>
              </a:rPr>
              <a:t>C. This is known as the danger zone. Below 5oC, bacteria grow more slowly and above 60oC, bacteria start to die.</a:t>
            </a:r>
            <a:endParaRPr sz="1800">
              <a:latin typeface="Arial"/>
              <a:ea typeface="Arial"/>
              <a:cs typeface="Arial"/>
              <a:sym typeface="Arial"/>
            </a:endParaRPr>
          </a:p>
        </p:txBody>
      </p:sp>
      <p:sp>
        <p:nvSpPr>
          <p:cNvPr id="355" name="Google Shape;355;p1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356" name="Google Shape;356;p10"/>
          <p:cNvPicPr preferRelativeResize="0"/>
          <p:nvPr/>
        </p:nvPicPr>
        <p:blipFill rotWithShape="1">
          <a:blip r:embed="rId3">
            <a:alphaModFix/>
          </a:blip>
          <a:srcRect b="0" l="0" r="0" t="0"/>
          <a:stretch/>
        </p:blipFill>
        <p:spPr>
          <a:xfrm>
            <a:off x="7010400" y="1417638"/>
            <a:ext cx="2630488" cy="46783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1"/>
          <p:cNvSpPr txBox="1"/>
          <p:nvPr>
            <p:ph type="title"/>
          </p:nvPr>
        </p:nvSpPr>
        <p:spPr>
          <a:xfrm>
            <a:off x="2198688" y="963614"/>
            <a:ext cx="7772400" cy="542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Temperature Control</a:t>
            </a:r>
            <a:endParaRPr sz="2800"/>
          </a:p>
        </p:txBody>
      </p:sp>
      <p:sp>
        <p:nvSpPr>
          <p:cNvPr id="362" name="Google Shape;362;p11"/>
          <p:cNvSpPr txBox="1"/>
          <p:nvPr>
            <p:ph idx="1" type="body"/>
          </p:nvPr>
        </p:nvSpPr>
        <p:spPr>
          <a:xfrm>
            <a:off x="2198688" y="1589088"/>
            <a:ext cx="4394200" cy="441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2000">
                <a:latin typeface="Arial"/>
                <a:ea typeface="Arial"/>
                <a:cs typeface="Arial"/>
                <a:sym typeface="Arial"/>
              </a:rPr>
              <a:t>Temperature requirements</a:t>
            </a:r>
            <a:endParaRPr/>
          </a:p>
          <a:p>
            <a:pPr indent="-342900" lvl="0" marL="342900" rtl="0" algn="l">
              <a:spcBef>
                <a:spcPts val="800"/>
              </a:spcBef>
              <a:spcAft>
                <a:spcPts val="0"/>
              </a:spcAft>
              <a:buClr>
                <a:srgbClr val="C00000"/>
              </a:buClr>
              <a:buSzPts val="2000"/>
              <a:buFont typeface="Arial"/>
              <a:buChar char="•"/>
            </a:pPr>
            <a:r>
              <a:rPr lang="en-US" sz="2000">
                <a:solidFill>
                  <a:srgbClr val="C00000"/>
                </a:solidFill>
                <a:latin typeface="Arial"/>
                <a:ea typeface="Arial"/>
                <a:cs typeface="Arial"/>
                <a:sym typeface="Arial"/>
              </a:rPr>
              <a:t>Cold food must be kept at less than 5</a:t>
            </a:r>
            <a:r>
              <a:rPr baseline="30000" lang="en-US" sz="2000">
                <a:solidFill>
                  <a:srgbClr val="C00000"/>
                </a:solidFill>
                <a:latin typeface="Arial"/>
                <a:ea typeface="Arial"/>
                <a:cs typeface="Arial"/>
                <a:sym typeface="Arial"/>
              </a:rPr>
              <a:t>o</a:t>
            </a:r>
            <a:r>
              <a:rPr lang="en-US" sz="2000">
                <a:solidFill>
                  <a:srgbClr val="C00000"/>
                </a:solidFill>
                <a:latin typeface="Arial"/>
                <a:ea typeface="Arial"/>
                <a:cs typeface="Arial"/>
                <a:sym typeface="Arial"/>
              </a:rPr>
              <a:t>C</a:t>
            </a:r>
            <a:endParaRPr/>
          </a:p>
          <a:p>
            <a:pPr indent="-342900" lvl="0" marL="342900" rtl="0" algn="l">
              <a:spcBef>
                <a:spcPts val="800"/>
              </a:spcBef>
              <a:spcAft>
                <a:spcPts val="0"/>
              </a:spcAft>
              <a:buClr>
                <a:srgbClr val="FF0000"/>
              </a:buClr>
              <a:buSzPts val="2000"/>
              <a:buFont typeface="Arial"/>
              <a:buChar char="•"/>
            </a:pPr>
            <a:r>
              <a:rPr lang="en-US" sz="2000">
                <a:solidFill>
                  <a:srgbClr val="FF0000"/>
                </a:solidFill>
                <a:latin typeface="Arial"/>
                <a:ea typeface="Arial"/>
                <a:cs typeface="Arial"/>
                <a:sym typeface="Arial"/>
              </a:rPr>
              <a:t>Frozen food shall remain hard frozen and at less than -18</a:t>
            </a:r>
            <a:r>
              <a:rPr baseline="30000" lang="en-US" sz="2000">
                <a:solidFill>
                  <a:srgbClr val="FF0000"/>
                </a:solidFill>
                <a:latin typeface="Arial"/>
                <a:ea typeface="Arial"/>
                <a:cs typeface="Arial"/>
                <a:sym typeface="Arial"/>
              </a:rPr>
              <a:t>o</a:t>
            </a:r>
            <a:r>
              <a:rPr lang="en-US" sz="2000">
                <a:solidFill>
                  <a:srgbClr val="FF0000"/>
                </a:solidFill>
                <a:latin typeface="Arial"/>
                <a:ea typeface="Arial"/>
                <a:cs typeface="Arial"/>
                <a:sym typeface="Arial"/>
              </a:rPr>
              <a:t>C.</a:t>
            </a:r>
            <a:endParaRPr/>
          </a:p>
          <a:p>
            <a:pPr indent="-342900" lvl="0" marL="342900" rtl="0" algn="l">
              <a:spcBef>
                <a:spcPts val="800"/>
              </a:spcBef>
              <a:spcAft>
                <a:spcPts val="0"/>
              </a:spcAft>
              <a:buClr>
                <a:srgbClr val="669900"/>
              </a:buClr>
              <a:buSzPts val="2000"/>
              <a:buFont typeface="Arial"/>
              <a:buChar char="•"/>
            </a:pPr>
            <a:r>
              <a:rPr lang="en-US" sz="2000">
                <a:solidFill>
                  <a:srgbClr val="669900"/>
                </a:solidFill>
                <a:latin typeface="Arial"/>
                <a:ea typeface="Arial"/>
                <a:cs typeface="Arial"/>
                <a:sym typeface="Arial"/>
              </a:rPr>
              <a:t>Cooked food should be heated to a temperature of over 75</a:t>
            </a:r>
            <a:r>
              <a:rPr baseline="30000" lang="en-US" sz="2000">
                <a:solidFill>
                  <a:srgbClr val="669900"/>
                </a:solidFill>
                <a:latin typeface="Arial"/>
                <a:ea typeface="Arial"/>
                <a:cs typeface="Arial"/>
                <a:sym typeface="Arial"/>
              </a:rPr>
              <a:t>o</a:t>
            </a:r>
            <a:r>
              <a:rPr lang="en-US" sz="2000">
                <a:solidFill>
                  <a:srgbClr val="669900"/>
                </a:solidFill>
                <a:latin typeface="Arial"/>
                <a:ea typeface="Arial"/>
                <a:cs typeface="Arial"/>
                <a:sym typeface="Arial"/>
              </a:rPr>
              <a:t>C.</a:t>
            </a:r>
            <a:endParaRPr/>
          </a:p>
          <a:p>
            <a:pPr indent="-342900" lvl="0" marL="342900" rtl="0" algn="l">
              <a:spcBef>
                <a:spcPts val="800"/>
              </a:spcBef>
              <a:spcAft>
                <a:spcPts val="0"/>
              </a:spcAft>
              <a:buClr>
                <a:srgbClr val="0070C0"/>
              </a:buClr>
              <a:buSzPts val="2000"/>
              <a:buFont typeface="Arial"/>
              <a:buChar char="•"/>
            </a:pPr>
            <a:r>
              <a:rPr lang="en-US" sz="2000">
                <a:solidFill>
                  <a:srgbClr val="0070C0"/>
                </a:solidFill>
                <a:latin typeface="Arial"/>
                <a:ea typeface="Arial"/>
                <a:cs typeface="Arial"/>
                <a:sym typeface="Arial"/>
              </a:rPr>
              <a:t>During cooling, food products must be cooled from 60</a:t>
            </a:r>
            <a:r>
              <a:rPr baseline="30000" lang="en-US" sz="2000">
                <a:solidFill>
                  <a:srgbClr val="0070C0"/>
                </a:solidFill>
                <a:latin typeface="Arial"/>
                <a:ea typeface="Arial"/>
                <a:cs typeface="Arial"/>
                <a:sym typeface="Arial"/>
              </a:rPr>
              <a:t>o</a:t>
            </a:r>
            <a:r>
              <a:rPr lang="en-US" sz="2000">
                <a:solidFill>
                  <a:srgbClr val="0070C0"/>
                </a:solidFill>
                <a:latin typeface="Arial"/>
                <a:ea typeface="Arial"/>
                <a:cs typeface="Arial"/>
                <a:sym typeface="Arial"/>
              </a:rPr>
              <a:t>C to 21</a:t>
            </a:r>
            <a:r>
              <a:rPr baseline="30000" lang="en-US" sz="2000">
                <a:solidFill>
                  <a:srgbClr val="0070C0"/>
                </a:solidFill>
                <a:latin typeface="Arial"/>
                <a:ea typeface="Arial"/>
                <a:cs typeface="Arial"/>
                <a:sym typeface="Arial"/>
              </a:rPr>
              <a:t>o</a:t>
            </a:r>
            <a:r>
              <a:rPr lang="en-US" sz="2000">
                <a:solidFill>
                  <a:srgbClr val="0070C0"/>
                </a:solidFill>
                <a:latin typeface="Arial"/>
                <a:ea typeface="Arial"/>
                <a:cs typeface="Arial"/>
                <a:sym typeface="Arial"/>
              </a:rPr>
              <a:t>C within 2 hours and from 21</a:t>
            </a:r>
            <a:r>
              <a:rPr baseline="30000" lang="en-US" sz="2000">
                <a:solidFill>
                  <a:srgbClr val="0070C0"/>
                </a:solidFill>
                <a:latin typeface="Arial"/>
                <a:ea typeface="Arial"/>
                <a:cs typeface="Arial"/>
                <a:sym typeface="Arial"/>
              </a:rPr>
              <a:t>o</a:t>
            </a:r>
            <a:r>
              <a:rPr lang="en-US" sz="2000">
                <a:solidFill>
                  <a:srgbClr val="0070C0"/>
                </a:solidFill>
                <a:latin typeface="Arial"/>
                <a:ea typeface="Arial"/>
                <a:cs typeface="Arial"/>
                <a:sym typeface="Arial"/>
              </a:rPr>
              <a:t>C to less than 5</a:t>
            </a:r>
            <a:r>
              <a:rPr baseline="30000" lang="en-US" sz="2000">
                <a:solidFill>
                  <a:srgbClr val="0070C0"/>
                </a:solidFill>
                <a:latin typeface="Arial"/>
                <a:ea typeface="Arial"/>
                <a:cs typeface="Arial"/>
                <a:sym typeface="Arial"/>
              </a:rPr>
              <a:t>o</a:t>
            </a:r>
            <a:r>
              <a:rPr lang="en-US" sz="2000">
                <a:solidFill>
                  <a:srgbClr val="0070C0"/>
                </a:solidFill>
                <a:latin typeface="Arial"/>
                <a:ea typeface="Arial"/>
                <a:cs typeface="Arial"/>
                <a:sym typeface="Arial"/>
              </a:rPr>
              <a:t>C within a further 4 hours.</a:t>
            </a:r>
            <a:endParaRPr/>
          </a:p>
          <a:p>
            <a:pPr indent="0" lvl="0" marL="0" rtl="0" algn="l">
              <a:spcBef>
                <a:spcPts val="400"/>
              </a:spcBef>
              <a:spcAft>
                <a:spcPts val="0"/>
              </a:spcAft>
              <a:buClr>
                <a:schemeClr val="dk1"/>
              </a:buClr>
              <a:buSzPts val="2000"/>
              <a:buFont typeface="Times New Roman"/>
              <a:buNone/>
            </a:pPr>
            <a:r>
              <a:t/>
            </a:r>
            <a:endParaRPr sz="2000">
              <a:latin typeface="Arial"/>
              <a:ea typeface="Arial"/>
              <a:cs typeface="Arial"/>
              <a:sym typeface="Arial"/>
            </a:endParaRPr>
          </a:p>
        </p:txBody>
      </p:sp>
      <p:sp>
        <p:nvSpPr>
          <p:cNvPr id="363" name="Google Shape;363;p1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364" name="Google Shape;364;p11"/>
          <p:cNvPicPr preferRelativeResize="0"/>
          <p:nvPr/>
        </p:nvPicPr>
        <p:blipFill rotWithShape="1">
          <a:blip r:embed="rId3">
            <a:alphaModFix/>
          </a:blip>
          <a:srcRect b="0" l="0" r="0" t="0"/>
          <a:stretch/>
        </p:blipFill>
        <p:spPr>
          <a:xfrm>
            <a:off x="6699251" y="1928813"/>
            <a:ext cx="3616325" cy="3657600"/>
          </a:xfrm>
          <a:prstGeom prst="rect">
            <a:avLst/>
          </a:prstGeom>
          <a:noFill/>
          <a:ln>
            <a:noFill/>
          </a:ln>
        </p:spPr>
      </p:pic>
      <p:sp>
        <p:nvSpPr>
          <p:cNvPr id="365" name="Google Shape;365;p11"/>
          <p:cNvSpPr txBox="1"/>
          <p:nvPr/>
        </p:nvSpPr>
        <p:spPr>
          <a:xfrm>
            <a:off x="2198689" y="5859463"/>
            <a:ext cx="7145337" cy="46196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Arial"/>
                <a:ea typeface="Arial"/>
                <a:cs typeface="Arial"/>
                <a:sym typeface="Arial"/>
              </a:rPr>
              <a:t>Keep Hot Food Hot and Cold Food Cold</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type="title"/>
          </p:nvPr>
        </p:nvSpPr>
        <p:spPr>
          <a:xfrm>
            <a:off x="2209800" y="1143000"/>
            <a:ext cx="777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Pest Control</a:t>
            </a:r>
            <a:endParaRPr sz="2400"/>
          </a:p>
        </p:txBody>
      </p:sp>
      <p:sp>
        <p:nvSpPr>
          <p:cNvPr id="371" name="Google Shape;371;p12"/>
          <p:cNvSpPr txBox="1"/>
          <p:nvPr>
            <p:ph idx="2" type="body"/>
          </p:nvPr>
        </p:nvSpPr>
        <p:spPr>
          <a:xfrm>
            <a:off x="2209800" y="1752600"/>
            <a:ext cx="3810000" cy="4114800"/>
          </a:xfrm>
          <a:prstGeom prst="rect">
            <a:avLst/>
          </a:prstGeom>
          <a:noFill/>
          <a:ln cap="flat" cmpd="sng" w="9525">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2000"/>
              <a:buFont typeface="Arial"/>
              <a:buNone/>
            </a:pPr>
            <a:r>
              <a:rPr lang="en-US" sz="2000">
                <a:solidFill>
                  <a:srgbClr val="C00000"/>
                </a:solidFill>
                <a:latin typeface="Arial"/>
                <a:ea typeface="Arial"/>
                <a:cs typeface="Arial"/>
                <a:sym typeface="Arial"/>
              </a:rPr>
              <a:t>Pest control to be undertaken by licensed agency.</a:t>
            </a:r>
            <a:endParaRPr/>
          </a:p>
          <a:p>
            <a:pPr indent="0" lvl="0" marL="0" rtl="0" algn="l">
              <a:spcBef>
                <a:spcPts val="1200"/>
              </a:spcBef>
              <a:spcAft>
                <a:spcPts val="0"/>
              </a:spcAft>
              <a:buClr>
                <a:srgbClr val="FF0000"/>
              </a:buClr>
              <a:buSzPts val="2000"/>
              <a:buFont typeface="Arial"/>
              <a:buNone/>
            </a:pPr>
            <a:r>
              <a:rPr lang="en-US" sz="2000">
                <a:solidFill>
                  <a:srgbClr val="FF0000"/>
                </a:solidFill>
                <a:latin typeface="Arial"/>
                <a:ea typeface="Arial"/>
                <a:cs typeface="Arial"/>
                <a:sym typeface="Arial"/>
              </a:rPr>
              <a:t>Employees should not interfere with pest control activity.</a:t>
            </a:r>
            <a:endParaRPr/>
          </a:p>
          <a:p>
            <a:pPr indent="0" lvl="0" marL="0" rtl="0" algn="l">
              <a:spcBef>
                <a:spcPts val="1200"/>
              </a:spcBef>
              <a:spcAft>
                <a:spcPts val="0"/>
              </a:spcAft>
              <a:buClr>
                <a:srgbClr val="0070C0"/>
              </a:buClr>
              <a:buSzPts val="2000"/>
              <a:buFont typeface="Arial"/>
              <a:buNone/>
            </a:pPr>
            <a:r>
              <a:rPr lang="en-US" sz="2000">
                <a:solidFill>
                  <a:srgbClr val="0070C0"/>
                </a:solidFill>
                <a:latin typeface="Arial"/>
                <a:ea typeface="Arial"/>
                <a:cs typeface="Arial"/>
                <a:sym typeface="Arial"/>
              </a:rPr>
              <a:t>Do not touch rat bait stations or any other pest control device</a:t>
            </a:r>
            <a:r>
              <a:rPr lang="en-US" sz="2000">
                <a:latin typeface="Arial"/>
                <a:ea typeface="Arial"/>
                <a:cs typeface="Arial"/>
                <a:sym typeface="Arial"/>
              </a:rPr>
              <a:t>.</a:t>
            </a:r>
            <a:endParaRPr/>
          </a:p>
          <a:p>
            <a:pPr indent="0" lvl="0" marL="0" rtl="0" algn="l">
              <a:spcBef>
                <a:spcPts val="1200"/>
              </a:spcBef>
              <a:spcAft>
                <a:spcPts val="0"/>
              </a:spcAft>
              <a:buClr>
                <a:srgbClr val="006600"/>
              </a:buClr>
              <a:buSzPts val="2000"/>
              <a:buFont typeface="Arial"/>
              <a:buNone/>
            </a:pPr>
            <a:r>
              <a:rPr lang="en-US" sz="2000">
                <a:solidFill>
                  <a:srgbClr val="006600"/>
                </a:solidFill>
                <a:latin typeface="Arial"/>
                <a:ea typeface="Arial"/>
                <a:cs typeface="Arial"/>
                <a:sym typeface="Arial"/>
              </a:rPr>
              <a:t>Be aware of the pests and record any sighting of the pests like cockroaches, rodents and mice, flies, fruit flies, moths, ants etc. </a:t>
            </a:r>
            <a:endParaRPr sz="2000">
              <a:solidFill>
                <a:srgbClr val="006600"/>
              </a:solidFill>
              <a:latin typeface="Arial"/>
              <a:ea typeface="Arial"/>
              <a:cs typeface="Arial"/>
              <a:sym typeface="Arial"/>
            </a:endParaRPr>
          </a:p>
        </p:txBody>
      </p:sp>
      <p:sp>
        <p:nvSpPr>
          <p:cNvPr id="372" name="Google Shape;372;p1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73" name="Google Shape;373;p12"/>
          <p:cNvSpPr txBox="1"/>
          <p:nvPr/>
        </p:nvSpPr>
        <p:spPr>
          <a:xfrm>
            <a:off x="6426200" y="1752600"/>
            <a:ext cx="3810000" cy="3232150"/>
          </a:xfrm>
          <a:prstGeom prst="rect">
            <a:avLst/>
          </a:prstGeom>
          <a:noFill/>
          <a:ln cap="flat" cmpd="sng" w="9525">
            <a:solidFill>
              <a:srgbClr val="0033CC"/>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33CC"/>
              </a:buClr>
              <a:buSzPts val="2000"/>
              <a:buFont typeface="Arial"/>
              <a:buNone/>
            </a:pPr>
            <a:r>
              <a:rPr b="0" i="0" lang="en-US" sz="2000" u="none" cap="none" strike="noStrike">
                <a:solidFill>
                  <a:srgbClr val="0033CC"/>
                </a:solidFill>
                <a:latin typeface="Arial"/>
                <a:ea typeface="Arial"/>
                <a:cs typeface="Arial"/>
                <a:sym typeface="Arial"/>
              </a:rPr>
              <a:t>Sometimes actual pests may not be visible, but evidence of their presence in the form of droppings, excreta, broken packaging etc. may be noticed.</a:t>
            </a:r>
            <a:endParaRPr/>
          </a:p>
          <a:p>
            <a:pPr indent="0" lvl="0" marL="0" marR="0" rtl="0" algn="l">
              <a:spcBef>
                <a:spcPts val="400"/>
              </a:spcBef>
              <a:spcAft>
                <a:spcPts val="0"/>
              </a:spcAft>
              <a:buClr>
                <a:schemeClr val="dk1"/>
              </a:buClr>
              <a:buSzPts val="2000"/>
              <a:buFont typeface="Times New Roman"/>
              <a:buNone/>
            </a:pPr>
            <a:r>
              <a:t/>
            </a:r>
            <a:endParaRPr b="0" i="0" sz="20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C00000"/>
              </a:buClr>
              <a:buSzPts val="2000"/>
              <a:buFont typeface="Arial"/>
              <a:buNone/>
            </a:pPr>
            <a:r>
              <a:rPr b="0" i="0" lang="en-US" sz="2000" u="none" cap="none" strike="noStrike">
                <a:solidFill>
                  <a:srgbClr val="C00000"/>
                </a:solidFill>
                <a:latin typeface="Arial"/>
                <a:ea typeface="Arial"/>
                <a:cs typeface="Arial"/>
                <a:sym typeface="Arial"/>
              </a:rPr>
              <a:t>Do not allow entry and breeding of pests in processing and storage areas.</a:t>
            </a:r>
            <a:endParaRPr b="0" i="0" sz="2000" u="none" cap="none" strike="noStrike">
              <a:solidFill>
                <a:srgbClr val="C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3"/>
          <p:cNvSpPr txBox="1"/>
          <p:nvPr>
            <p:ph type="title"/>
          </p:nvPr>
        </p:nvSpPr>
        <p:spPr>
          <a:xfrm>
            <a:off x="2209800" y="914400"/>
            <a:ext cx="7772400" cy="53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PERSONAL HYGIENE  </a:t>
            </a:r>
            <a:r>
              <a:rPr lang="en-US" sz="1800"/>
              <a:t>(Food handlers, workers)</a:t>
            </a:r>
            <a:endParaRPr sz="2800"/>
          </a:p>
        </p:txBody>
      </p:sp>
      <p:sp>
        <p:nvSpPr>
          <p:cNvPr id="379" name="Google Shape;379;p13"/>
          <p:cNvSpPr txBox="1"/>
          <p:nvPr>
            <p:ph idx="1" type="body"/>
          </p:nvPr>
        </p:nvSpPr>
        <p:spPr>
          <a:xfrm>
            <a:off x="2197100" y="1630364"/>
            <a:ext cx="4432300" cy="4465637"/>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Arial"/>
              <a:buChar char="•"/>
            </a:pPr>
            <a:r>
              <a:rPr b="1" lang="en-US" sz="1800">
                <a:latin typeface="Arial"/>
                <a:ea typeface="Arial"/>
                <a:cs typeface="Arial"/>
                <a:sym typeface="Arial"/>
              </a:rPr>
              <a:t>Food handlers must be clean and tidy and must wear a clean uniform, protective clothing and head wear</a:t>
            </a:r>
            <a:endParaRPr/>
          </a:p>
          <a:p>
            <a:pPr indent="-342900" lvl="0" marL="342900" rtl="0" algn="l">
              <a:spcBef>
                <a:spcPts val="1200"/>
              </a:spcBef>
              <a:spcAft>
                <a:spcPts val="0"/>
              </a:spcAft>
              <a:buClr>
                <a:schemeClr val="dk1"/>
              </a:buClr>
              <a:buSzPts val="1800"/>
              <a:buFont typeface="Arial"/>
              <a:buChar char="•"/>
            </a:pPr>
            <a:r>
              <a:rPr b="1" lang="en-US" sz="1800">
                <a:latin typeface="Arial"/>
                <a:ea typeface="Arial"/>
                <a:cs typeface="Arial"/>
                <a:sym typeface="Arial"/>
              </a:rPr>
              <a:t>Hair – clean, tied back and covered</a:t>
            </a:r>
            <a:endParaRPr/>
          </a:p>
          <a:p>
            <a:pPr indent="-342900" lvl="0" marL="342900" rtl="0" algn="l">
              <a:spcBef>
                <a:spcPts val="1200"/>
              </a:spcBef>
              <a:spcAft>
                <a:spcPts val="0"/>
              </a:spcAft>
              <a:buClr>
                <a:schemeClr val="dk1"/>
              </a:buClr>
              <a:buSzPts val="1800"/>
              <a:buFont typeface="Arial"/>
              <a:buChar char="•"/>
            </a:pPr>
            <a:r>
              <a:rPr b="1" lang="en-US" sz="1800">
                <a:latin typeface="Arial"/>
                <a:ea typeface="Arial"/>
                <a:cs typeface="Arial"/>
                <a:sym typeface="Arial"/>
              </a:rPr>
              <a:t>Disposable gloves to handle high risk foods</a:t>
            </a:r>
            <a:endParaRPr/>
          </a:p>
          <a:p>
            <a:pPr indent="-342900" lvl="0" marL="342900" rtl="0" algn="l">
              <a:spcBef>
                <a:spcPts val="1200"/>
              </a:spcBef>
              <a:spcAft>
                <a:spcPts val="0"/>
              </a:spcAft>
              <a:buClr>
                <a:schemeClr val="dk1"/>
              </a:buClr>
              <a:buSzPts val="1800"/>
              <a:buFont typeface="Arial"/>
              <a:buChar char="•"/>
            </a:pPr>
            <a:r>
              <a:rPr b="1" lang="en-US" sz="1800">
                <a:latin typeface="Arial"/>
                <a:ea typeface="Arial"/>
                <a:cs typeface="Arial"/>
                <a:sym typeface="Arial"/>
              </a:rPr>
              <a:t>Watches, earrings, nose rings/pins, rings, chains, necklaces not allowed.</a:t>
            </a:r>
            <a:endParaRPr/>
          </a:p>
          <a:p>
            <a:pPr indent="-342900" lvl="0" marL="342900" rtl="0" algn="l">
              <a:spcBef>
                <a:spcPts val="1200"/>
              </a:spcBef>
              <a:spcAft>
                <a:spcPts val="0"/>
              </a:spcAft>
              <a:buClr>
                <a:schemeClr val="dk1"/>
              </a:buClr>
              <a:buSzPts val="1800"/>
              <a:buFont typeface="Arial"/>
              <a:buChar char="•"/>
            </a:pPr>
            <a:r>
              <a:rPr b="1" lang="en-US" sz="1800">
                <a:latin typeface="Arial"/>
                <a:ea typeface="Arial"/>
                <a:cs typeface="Arial"/>
                <a:sym typeface="Arial"/>
              </a:rPr>
              <a:t>Fingernails short and clean</a:t>
            </a:r>
            <a:endParaRPr/>
          </a:p>
          <a:p>
            <a:pPr indent="-342900" lvl="0" marL="342900" rtl="0" algn="l">
              <a:spcBef>
                <a:spcPts val="1200"/>
              </a:spcBef>
              <a:spcAft>
                <a:spcPts val="0"/>
              </a:spcAft>
              <a:buClr>
                <a:schemeClr val="dk1"/>
              </a:buClr>
              <a:buSzPts val="1800"/>
              <a:buFont typeface="Arial"/>
              <a:buChar char="•"/>
            </a:pPr>
            <a:r>
              <a:rPr b="1" lang="en-US" sz="1800">
                <a:latin typeface="Arial"/>
                <a:ea typeface="Arial"/>
                <a:cs typeface="Arial"/>
                <a:sym typeface="Arial"/>
              </a:rPr>
              <a:t>Hand wash stations to be provided with soap, paper towel/dryer and hot water.</a:t>
            </a:r>
            <a:endParaRPr/>
          </a:p>
          <a:p>
            <a:pPr indent="-228600" lvl="0" marL="342900" rtl="0" algn="l">
              <a:spcBef>
                <a:spcPts val="1200"/>
              </a:spcBef>
              <a:spcAft>
                <a:spcPts val="0"/>
              </a:spcAft>
              <a:buClr>
                <a:schemeClr val="dk1"/>
              </a:buClr>
              <a:buSzPts val="1800"/>
              <a:buFont typeface="Times New Roman"/>
              <a:buNone/>
            </a:pPr>
            <a:r>
              <a:t/>
            </a:r>
            <a:endParaRPr b="1" sz="1800">
              <a:latin typeface="Arial"/>
              <a:ea typeface="Arial"/>
              <a:cs typeface="Arial"/>
              <a:sym typeface="Arial"/>
            </a:endParaRPr>
          </a:p>
        </p:txBody>
      </p:sp>
      <p:sp>
        <p:nvSpPr>
          <p:cNvPr id="380" name="Google Shape;380;p13"/>
          <p:cNvSpPr txBox="1"/>
          <p:nvPr>
            <p:ph idx="2" type="body"/>
          </p:nvPr>
        </p:nvSpPr>
        <p:spPr>
          <a:xfrm>
            <a:off x="7010400" y="1498600"/>
            <a:ext cx="3352800" cy="513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When to wash hands</a:t>
            </a:r>
            <a:endParaRPr/>
          </a:p>
          <a:p>
            <a:pPr indent="0" lvl="0" marL="0" rtl="0" algn="l">
              <a:spcBef>
                <a:spcPts val="400"/>
              </a:spcBef>
              <a:spcAft>
                <a:spcPts val="0"/>
              </a:spcAft>
              <a:buClr>
                <a:schemeClr val="dk1"/>
              </a:buClr>
              <a:buSzPts val="2000"/>
              <a:buFont typeface="Arial"/>
              <a:buNone/>
            </a:pPr>
            <a:r>
              <a:rPr lang="en-US" sz="2000">
                <a:latin typeface="Arial"/>
                <a:ea typeface="Arial"/>
                <a:cs typeface="Arial"/>
                <a:sym typeface="Arial"/>
              </a:rPr>
              <a:t>Wash hands after</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Handling garbage</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Handling raw food</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Using the toilet</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Sneezing, coughing and using a handkerchief or tissue</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Carrying out cleaning duties</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Eating or smoking</a:t>
            </a:r>
            <a:endParaRPr/>
          </a:p>
          <a:p>
            <a:pPr indent="0" lvl="0" marL="0" rtl="0" algn="l">
              <a:spcBef>
                <a:spcPts val="400"/>
              </a:spcBef>
              <a:spcAft>
                <a:spcPts val="0"/>
              </a:spcAft>
              <a:buClr>
                <a:srgbClr val="FF0000"/>
              </a:buClr>
              <a:buSzPts val="2000"/>
              <a:buFont typeface="Arial"/>
              <a:buNone/>
            </a:pPr>
            <a:r>
              <a:rPr lang="en-US" sz="2000">
                <a:solidFill>
                  <a:srgbClr val="FF0000"/>
                </a:solidFill>
                <a:latin typeface="Arial"/>
                <a:ea typeface="Arial"/>
                <a:cs typeface="Arial"/>
                <a:sym typeface="Arial"/>
              </a:rPr>
              <a:t>Wash hands before</a:t>
            </a:r>
            <a:endParaRPr/>
          </a:p>
          <a:p>
            <a:pPr indent="-342900" lvl="0" marL="342900" rtl="0" algn="l">
              <a:spcBef>
                <a:spcPts val="400"/>
              </a:spcBef>
              <a:spcAft>
                <a:spcPts val="0"/>
              </a:spcAft>
              <a:buClr>
                <a:schemeClr val="dk1"/>
              </a:buClr>
              <a:buSzPts val="2000"/>
              <a:buFont typeface="Arial"/>
              <a:buChar char="•"/>
            </a:pPr>
            <a:r>
              <a:rPr lang="en-US" sz="2000">
                <a:latin typeface="Arial"/>
                <a:ea typeface="Arial"/>
                <a:cs typeface="Arial"/>
                <a:sym typeface="Arial"/>
              </a:rPr>
              <a:t>Before starting any food handling activities</a:t>
            </a:r>
            <a:endParaRPr/>
          </a:p>
        </p:txBody>
      </p:sp>
      <p:sp>
        <p:nvSpPr>
          <p:cNvPr id="381" name="Google Shape;381;p1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82" name="Google Shape;382;p13"/>
          <p:cNvSpPr txBox="1"/>
          <p:nvPr/>
        </p:nvSpPr>
        <p:spPr>
          <a:xfrm>
            <a:off x="1655764" y="6488114"/>
            <a:ext cx="9012237" cy="369887"/>
          </a:xfrm>
          <a:prstGeom prst="rect">
            <a:avLst/>
          </a:prstGeom>
          <a:solidFill>
            <a:srgbClr val="FFD653"/>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Workers suffering from diarrhea, vomiting, flu, fever, etc. not permitted to work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4"/>
          <p:cNvSpPr txBox="1"/>
          <p:nvPr>
            <p:ph type="title"/>
          </p:nvPr>
        </p:nvSpPr>
        <p:spPr>
          <a:xfrm>
            <a:off x="3886200" y="671514"/>
            <a:ext cx="2667000" cy="5032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Food Storage</a:t>
            </a:r>
            <a:endParaRPr sz="2800"/>
          </a:p>
        </p:txBody>
      </p:sp>
      <p:sp>
        <p:nvSpPr>
          <p:cNvPr id="388" name="Google Shape;388;p14"/>
          <p:cNvSpPr txBox="1"/>
          <p:nvPr>
            <p:ph idx="1" type="body"/>
          </p:nvPr>
        </p:nvSpPr>
        <p:spPr>
          <a:xfrm>
            <a:off x="2290764" y="1181100"/>
            <a:ext cx="7610475" cy="491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imes New Roman"/>
              <a:buNone/>
            </a:pPr>
            <a:r>
              <a:rPr b="1" lang="en-US" sz="2000"/>
              <a:t>Dry</a:t>
            </a:r>
            <a:endParaRPr/>
          </a:p>
          <a:p>
            <a:pPr indent="-342900" lvl="0" marL="342900" rtl="0" algn="l">
              <a:spcBef>
                <a:spcPts val="400"/>
              </a:spcBef>
              <a:spcAft>
                <a:spcPts val="0"/>
              </a:spcAft>
              <a:buClr>
                <a:schemeClr val="dk1"/>
              </a:buClr>
              <a:buSzPts val="2000"/>
              <a:buFont typeface="Times New Roman"/>
              <a:buChar char="•"/>
            </a:pPr>
            <a:r>
              <a:rPr lang="en-US" sz="2000"/>
              <a:t>Cool dry and well-lit rooms.</a:t>
            </a:r>
            <a:endParaRPr/>
          </a:p>
          <a:p>
            <a:pPr indent="-342900" lvl="0" marL="342900" rtl="0" algn="l">
              <a:spcBef>
                <a:spcPts val="400"/>
              </a:spcBef>
              <a:spcAft>
                <a:spcPts val="0"/>
              </a:spcAft>
              <a:buClr>
                <a:schemeClr val="dk1"/>
              </a:buClr>
              <a:buSzPts val="2000"/>
              <a:buFont typeface="Times New Roman"/>
              <a:buChar char="•"/>
            </a:pPr>
            <a:r>
              <a:rPr lang="en-US" sz="2000"/>
              <a:t>Product shall be stored off the floor and away from walls.</a:t>
            </a:r>
            <a:endParaRPr/>
          </a:p>
          <a:p>
            <a:pPr indent="-342900" lvl="0" marL="342900" rtl="0" algn="l">
              <a:spcBef>
                <a:spcPts val="400"/>
              </a:spcBef>
              <a:spcAft>
                <a:spcPts val="0"/>
              </a:spcAft>
              <a:buClr>
                <a:schemeClr val="dk1"/>
              </a:buClr>
              <a:buSzPts val="2000"/>
              <a:buFont typeface="Times New Roman"/>
              <a:buChar char="•"/>
            </a:pPr>
            <a:r>
              <a:rPr lang="en-US" sz="2000"/>
              <a:t>Rotate stock – First In First out</a:t>
            </a:r>
            <a:endParaRPr/>
          </a:p>
          <a:p>
            <a:pPr indent="-342900" lvl="0" marL="342900" rtl="0" algn="l">
              <a:spcBef>
                <a:spcPts val="400"/>
              </a:spcBef>
              <a:spcAft>
                <a:spcPts val="0"/>
              </a:spcAft>
              <a:buClr>
                <a:schemeClr val="dk1"/>
              </a:buClr>
              <a:buSzPts val="2000"/>
              <a:buFont typeface="Times New Roman"/>
              <a:buChar char="•"/>
            </a:pPr>
            <a:r>
              <a:rPr lang="en-US" sz="2000"/>
              <a:t>Ensure shelving is cleaned regularly</a:t>
            </a:r>
            <a:endParaRPr/>
          </a:p>
          <a:p>
            <a:pPr indent="0" lvl="0" marL="0" rtl="0" algn="l">
              <a:spcBef>
                <a:spcPts val="400"/>
              </a:spcBef>
              <a:spcAft>
                <a:spcPts val="0"/>
              </a:spcAft>
              <a:buClr>
                <a:schemeClr val="dk1"/>
              </a:buClr>
              <a:buSzPts val="2000"/>
              <a:buFont typeface="Times New Roman"/>
              <a:buNone/>
            </a:pPr>
            <a:r>
              <a:rPr b="1" lang="en-US" sz="2000"/>
              <a:t>Cold rooms and Fridges</a:t>
            </a:r>
            <a:endParaRPr/>
          </a:p>
          <a:p>
            <a:pPr indent="-342900" lvl="0" marL="342900" rtl="0" algn="l">
              <a:spcBef>
                <a:spcPts val="400"/>
              </a:spcBef>
              <a:spcAft>
                <a:spcPts val="0"/>
              </a:spcAft>
              <a:buClr>
                <a:schemeClr val="dk1"/>
              </a:buClr>
              <a:buSzPts val="2000"/>
              <a:buFont typeface="Times New Roman"/>
              <a:buChar char="•"/>
            </a:pPr>
            <a:r>
              <a:rPr lang="en-US" sz="2000"/>
              <a:t>Ensure temperature is less than 5</a:t>
            </a:r>
            <a:r>
              <a:rPr baseline="30000" lang="en-US" sz="2000"/>
              <a:t>o</a:t>
            </a:r>
            <a:r>
              <a:rPr lang="en-US" sz="2000"/>
              <a:t>C</a:t>
            </a:r>
            <a:endParaRPr/>
          </a:p>
          <a:p>
            <a:pPr indent="-342900" lvl="0" marL="342900" rtl="0" algn="l">
              <a:spcBef>
                <a:spcPts val="400"/>
              </a:spcBef>
              <a:spcAft>
                <a:spcPts val="0"/>
              </a:spcAft>
              <a:buClr>
                <a:schemeClr val="dk1"/>
              </a:buClr>
              <a:buSzPts val="2000"/>
              <a:buFont typeface="Times New Roman"/>
              <a:buChar char="•"/>
            </a:pPr>
            <a:r>
              <a:rPr lang="en-US" sz="2000"/>
              <a:t>Store raw products beneath cooked or ‘ready to eat’ foods</a:t>
            </a:r>
            <a:endParaRPr/>
          </a:p>
          <a:p>
            <a:pPr indent="-342900" lvl="0" marL="342900" rtl="0" algn="l">
              <a:spcBef>
                <a:spcPts val="400"/>
              </a:spcBef>
              <a:spcAft>
                <a:spcPts val="0"/>
              </a:spcAft>
              <a:buClr>
                <a:schemeClr val="dk1"/>
              </a:buClr>
              <a:buSzPts val="2000"/>
              <a:buFont typeface="Times New Roman"/>
              <a:buChar char="•"/>
            </a:pPr>
            <a:r>
              <a:rPr lang="en-US" sz="2000"/>
              <a:t>Cover, label and date all foods.</a:t>
            </a:r>
            <a:endParaRPr/>
          </a:p>
          <a:p>
            <a:pPr indent="-342900" lvl="0" marL="342900" rtl="0" algn="l">
              <a:spcBef>
                <a:spcPts val="400"/>
              </a:spcBef>
              <a:spcAft>
                <a:spcPts val="0"/>
              </a:spcAft>
              <a:buClr>
                <a:schemeClr val="dk1"/>
              </a:buClr>
              <a:buSzPts val="2000"/>
              <a:buFont typeface="Times New Roman"/>
              <a:buChar char="•"/>
            </a:pPr>
            <a:r>
              <a:rPr lang="en-US" sz="2000"/>
              <a:t>Keep cold rooms, fridges clean</a:t>
            </a:r>
            <a:endParaRPr/>
          </a:p>
          <a:p>
            <a:pPr indent="0" lvl="0" marL="0" rtl="0" algn="l">
              <a:spcBef>
                <a:spcPts val="400"/>
              </a:spcBef>
              <a:spcAft>
                <a:spcPts val="0"/>
              </a:spcAft>
              <a:buClr>
                <a:schemeClr val="dk1"/>
              </a:buClr>
              <a:buSzPts val="2000"/>
              <a:buFont typeface="Times New Roman"/>
              <a:buNone/>
            </a:pPr>
            <a:r>
              <a:rPr b="1" lang="en-US" sz="2000"/>
              <a:t>Freezers</a:t>
            </a:r>
            <a:endParaRPr/>
          </a:p>
          <a:p>
            <a:pPr indent="-342900" lvl="0" marL="342900" rtl="0" algn="l">
              <a:spcBef>
                <a:spcPts val="400"/>
              </a:spcBef>
              <a:spcAft>
                <a:spcPts val="0"/>
              </a:spcAft>
              <a:buClr>
                <a:schemeClr val="dk1"/>
              </a:buClr>
              <a:buSzPts val="2000"/>
              <a:buFont typeface="Times New Roman"/>
              <a:buChar char="•"/>
            </a:pPr>
            <a:r>
              <a:rPr lang="en-US" sz="2000"/>
              <a:t>Ensure temperature is less than -18</a:t>
            </a:r>
            <a:r>
              <a:rPr baseline="30000" lang="en-US" sz="2000"/>
              <a:t>o</a:t>
            </a:r>
            <a:r>
              <a:rPr lang="en-US" sz="2000"/>
              <a:t>C</a:t>
            </a:r>
            <a:endParaRPr/>
          </a:p>
          <a:p>
            <a:pPr indent="-342900" lvl="0" marL="342900" rtl="0" algn="l">
              <a:spcBef>
                <a:spcPts val="400"/>
              </a:spcBef>
              <a:spcAft>
                <a:spcPts val="0"/>
              </a:spcAft>
              <a:buClr>
                <a:schemeClr val="dk1"/>
              </a:buClr>
              <a:buSzPts val="2000"/>
              <a:buFont typeface="Times New Roman"/>
              <a:buChar char="•"/>
            </a:pPr>
            <a:r>
              <a:rPr lang="en-US" sz="2000"/>
              <a:t>Cover, label and date all foods</a:t>
            </a:r>
            <a:endParaRPr/>
          </a:p>
          <a:p>
            <a:pPr indent="-342900" lvl="0" marL="342900" rtl="0" algn="l">
              <a:spcBef>
                <a:spcPts val="400"/>
              </a:spcBef>
              <a:spcAft>
                <a:spcPts val="0"/>
              </a:spcAft>
              <a:buClr>
                <a:schemeClr val="dk1"/>
              </a:buClr>
              <a:buSzPts val="2000"/>
              <a:buFont typeface="Times New Roman"/>
              <a:buChar char="•"/>
            </a:pPr>
            <a:r>
              <a:rPr lang="en-US" sz="2000"/>
              <a:t>Defrost and clean freezer regularly</a:t>
            </a:r>
            <a:endParaRPr/>
          </a:p>
          <a:p>
            <a:pPr indent="0" lvl="0" marL="0" rtl="0" algn="l">
              <a:spcBef>
                <a:spcPts val="400"/>
              </a:spcBef>
              <a:spcAft>
                <a:spcPts val="0"/>
              </a:spcAft>
              <a:buClr>
                <a:schemeClr val="dk1"/>
              </a:buClr>
              <a:buSzPts val="2000"/>
              <a:buFont typeface="Times New Roman"/>
              <a:buNone/>
            </a:pPr>
            <a:r>
              <a:t/>
            </a:r>
            <a:endParaRPr sz="2000"/>
          </a:p>
        </p:txBody>
      </p:sp>
      <p:sp>
        <p:nvSpPr>
          <p:cNvPr id="389" name="Google Shape;389;p1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5"/>
          <p:cNvSpPr txBox="1"/>
          <p:nvPr>
            <p:ph type="title"/>
          </p:nvPr>
        </p:nvSpPr>
        <p:spPr>
          <a:xfrm>
            <a:off x="2209800" y="1066800"/>
            <a:ext cx="7772400" cy="38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Food Storage</a:t>
            </a:r>
            <a:endParaRPr sz="3200"/>
          </a:p>
        </p:txBody>
      </p:sp>
      <p:sp>
        <p:nvSpPr>
          <p:cNvPr id="395" name="Google Shape;395;p15"/>
          <p:cNvSpPr txBox="1"/>
          <p:nvPr>
            <p:ph idx="1" type="body"/>
          </p:nvPr>
        </p:nvSpPr>
        <p:spPr>
          <a:xfrm>
            <a:off x="2514600" y="1687514"/>
            <a:ext cx="7467600" cy="349408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800"/>
              <a:buFont typeface="Arial"/>
              <a:buNone/>
            </a:pPr>
            <a:r>
              <a:rPr b="1" lang="en-US">
                <a:solidFill>
                  <a:srgbClr val="FF0000"/>
                </a:solidFill>
                <a:latin typeface="Arial"/>
                <a:ea typeface="Arial"/>
                <a:cs typeface="Arial"/>
                <a:sym typeface="Arial"/>
              </a:rPr>
              <a:t>2 – HOUR – 4 HOUR RULE</a:t>
            </a:r>
            <a:endParaRPr/>
          </a:p>
          <a:p>
            <a:pPr indent="0" lvl="0" marL="0" rtl="0" algn="ctr">
              <a:spcBef>
                <a:spcPts val="480"/>
              </a:spcBef>
              <a:spcAft>
                <a:spcPts val="0"/>
              </a:spcAft>
              <a:buClr>
                <a:schemeClr val="dk1"/>
              </a:buClr>
              <a:buSzPts val="2400"/>
              <a:buFont typeface="Arial"/>
              <a:buNone/>
            </a:pPr>
            <a:r>
              <a:rPr b="1" lang="en-US" sz="2400">
                <a:latin typeface="Arial"/>
                <a:ea typeface="Arial"/>
                <a:cs typeface="Arial"/>
                <a:sym typeface="Arial"/>
              </a:rPr>
              <a:t>Products in the temperature danger zone</a:t>
            </a:r>
            <a:endParaRPr/>
          </a:p>
          <a:p>
            <a:pPr indent="0" lvl="0" marL="0" rtl="0" algn="ctr">
              <a:spcBef>
                <a:spcPts val="480"/>
              </a:spcBef>
              <a:spcAft>
                <a:spcPts val="0"/>
              </a:spcAft>
              <a:buClr>
                <a:schemeClr val="dk1"/>
              </a:buClr>
              <a:buSzPts val="2400"/>
              <a:buFont typeface="Times New Roman"/>
              <a:buNone/>
            </a:pPr>
            <a:r>
              <a:t/>
            </a:r>
            <a:endParaRPr b="1" sz="2400">
              <a:latin typeface="Arial"/>
              <a:ea typeface="Arial"/>
              <a:cs typeface="Arial"/>
              <a:sym typeface="Arial"/>
            </a:endParaRPr>
          </a:p>
          <a:p>
            <a:pPr indent="-342900" lvl="0" marL="342900" rtl="0" algn="l">
              <a:spcBef>
                <a:spcPts val="480"/>
              </a:spcBef>
              <a:spcAft>
                <a:spcPts val="0"/>
              </a:spcAft>
              <a:buClr>
                <a:schemeClr val="dk1"/>
              </a:buClr>
              <a:buSzPts val="2400"/>
              <a:buFont typeface="Arial"/>
              <a:buChar char="•"/>
            </a:pPr>
            <a:r>
              <a:rPr b="1" lang="en-US" sz="2400">
                <a:latin typeface="Arial"/>
                <a:ea typeface="Arial"/>
                <a:cs typeface="Arial"/>
                <a:sym typeface="Arial"/>
              </a:rPr>
              <a:t>For less than 2 hours – may be returned to cold storage, cooked or consumed.</a:t>
            </a:r>
            <a:endParaRPr/>
          </a:p>
          <a:p>
            <a:pPr indent="-342900" lvl="0" marL="342900" rtl="0" algn="l">
              <a:spcBef>
                <a:spcPts val="480"/>
              </a:spcBef>
              <a:spcAft>
                <a:spcPts val="0"/>
              </a:spcAft>
              <a:buClr>
                <a:schemeClr val="dk1"/>
              </a:buClr>
              <a:buSzPts val="2400"/>
              <a:buFont typeface="Arial"/>
              <a:buChar char="•"/>
            </a:pPr>
            <a:r>
              <a:rPr b="1" lang="en-US" sz="2400">
                <a:latin typeface="Arial"/>
                <a:ea typeface="Arial"/>
                <a:cs typeface="Arial"/>
                <a:sym typeface="Arial"/>
              </a:rPr>
              <a:t>From 2 hours to 4 hours – must be cooked, consumed or discarded.</a:t>
            </a:r>
            <a:endParaRPr/>
          </a:p>
          <a:p>
            <a:pPr indent="-342900" lvl="0" marL="342900" rtl="0" algn="l">
              <a:spcBef>
                <a:spcPts val="480"/>
              </a:spcBef>
              <a:spcAft>
                <a:spcPts val="0"/>
              </a:spcAft>
              <a:buClr>
                <a:schemeClr val="dk1"/>
              </a:buClr>
              <a:buSzPts val="2400"/>
              <a:buFont typeface="Arial"/>
              <a:buChar char="•"/>
            </a:pPr>
            <a:r>
              <a:rPr b="1" lang="en-US" sz="2400">
                <a:latin typeface="Arial"/>
                <a:ea typeface="Arial"/>
                <a:cs typeface="Arial"/>
                <a:sym typeface="Arial"/>
              </a:rPr>
              <a:t>For more than 4 hours – must be discarded.</a:t>
            </a:r>
            <a:endParaRPr b="1" sz="2400">
              <a:latin typeface="Arial"/>
              <a:ea typeface="Arial"/>
              <a:cs typeface="Arial"/>
              <a:sym typeface="Arial"/>
            </a:endParaRPr>
          </a:p>
        </p:txBody>
      </p:sp>
      <p:sp>
        <p:nvSpPr>
          <p:cNvPr id="396" name="Google Shape;396;p1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397" name="Google Shape;397;p15"/>
          <p:cNvPicPr preferRelativeResize="0"/>
          <p:nvPr/>
        </p:nvPicPr>
        <p:blipFill rotWithShape="1">
          <a:blip r:embed="rId3">
            <a:alphaModFix/>
          </a:blip>
          <a:srcRect b="0" l="0" r="0" t="0"/>
          <a:stretch/>
        </p:blipFill>
        <p:spPr>
          <a:xfrm>
            <a:off x="12420600" y="-533400"/>
            <a:ext cx="4318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6"/>
          <p:cNvSpPr txBox="1"/>
          <p:nvPr>
            <p:ph type="title"/>
          </p:nvPr>
        </p:nvSpPr>
        <p:spPr>
          <a:xfrm>
            <a:off x="5867400" y="152400"/>
            <a:ext cx="23622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chemeClr val="lt1"/>
                </a:solidFill>
              </a:rPr>
              <a:t>CLEANING</a:t>
            </a:r>
            <a:endParaRPr sz="2800">
              <a:solidFill>
                <a:schemeClr val="lt1"/>
              </a:solidFill>
            </a:endParaRPr>
          </a:p>
        </p:txBody>
      </p:sp>
      <p:sp>
        <p:nvSpPr>
          <p:cNvPr id="403" name="Google Shape;403;p16"/>
          <p:cNvSpPr txBox="1"/>
          <p:nvPr>
            <p:ph idx="1" type="body"/>
          </p:nvPr>
        </p:nvSpPr>
        <p:spPr>
          <a:xfrm>
            <a:off x="2000250" y="1120776"/>
            <a:ext cx="8191500" cy="4987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latin typeface="Arial"/>
                <a:ea typeface="Arial"/>
                <a:cs typeface="Arial"/>
                <a:sym typeface="Arial"/>
              </a:rPr>
              <a:t>All premises need to be kept clean and tidy</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Clean to remove soil and dirt and sanitise to kill bacteria.</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Cleaning procedures should be available describing how to clean the equipment and the structure of the facility.</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Cleaning chemicals should be stored away from work areas and from food and packaging storage areas.</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Record all cleaning activities in the cleaning report.</a:t>
            </a:r>
            <a:endParaRPr/>
          </a:p>
          <a:p>
            <a:pPr indent="0" lvl="0" marL="0" rtl="0" algn="l">
              <a:spcBef>
                <a:spcPts val="360"/>
              </a:spcBef>
              <a:spcAft>
                <a:spcPts val="0"/>
              </a:spcAft>
              <a:buClr>
                <a:schemeClr val="dk1"/>
              </a:buClr>
              <a:buSzPts val="1800"/>
              <a:buFont typeface="Arial"/>
              <a:buNone/>
            </a:pPr>
            <a:r>
              <a:rPr b="1" lang="en-US" sz="1800">
                <a:latin typeface="Arial"/>
                <a:ea typeface="Arial"/>
                <a:cs typeface="Arial"/>
                <a:sym typeface="Arial"/>
              </a:rPr>
              <a:t>Keep surfaces in good condition so they are easy to clean</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Fix broken tiles</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Avoid wooden shelves</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Repair damaged junction seals</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Repair and eliminate rust on any surface</a:t>
            </a:r>
            <a:endParaRPr/>
          </a:p>
          <a:p>
            <a:pPr indent="0" lvl="0" marL="0" rtl="0" algn="l">
              <a:spcBef>
                <a:spcPts val="360"/>
              </a:spcBef>
              <a:spcAft>
                <a:spcPts val="0"/>
              </a:spcAft>
              <a:buClr>
                <a:schemeClr val="dk1"/>
              </a:buClr>
              <a:buSzPts val="1800"/>
              <a:buFont typeface="Arial"/>
              <a:buNone/>
            </a:pPr>
            <a:r>
              <a:rPr b="1" lang="en-US" sz="1800">
                <a:latin typeface="Arial"/>
                <a:ea typeface="Arial"/>
                <a:cs typeface="Arial"/>
                <a:sym typeface="Arial"/>
              </a:rPr>
              <a:t>Cleaning will ensure</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Cross contamination is reduced and minimised</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Bacteria does not grow on the surfaces</a:t>
            </a:r>
            <a:endParaRPr/>
          </a:p>
          <a:p>
            <a:pPr indent="-342900" lvl="0" marL="342900" rtl="0" algn="l">
              <a:spcBef>
                <a:spcPts val="360"/>
              </a:spcBef>
              <a:spcAft>
                <a:spcPts val="0"/>
              </a:spcAft>
              <a:buClr>
                <a:schemeClr val="dk1"/>
              </a:buClr>
              <a:buSzPts val="1800"/>
              <a:buFont typeface="Arial"/>
              <a:buChar char="•"/>
            </a:pPr>
            <a:r>
              <a:rPr lang="en-US" sz="1800">
                <a:latin typeface="Arial"/>
                <a:ea typeface="Arial"/>
                <a:cs typeface="Arial"/>
                <a:sym typeface="Arial"/>
              </a:rPr>
              <a:t>Quality of the product or process is of high standard</a:t>
            </a:r>
            <a:endParaRPr/>
          </a:p>
          <a:p>
            <a:pPr indent="-228600" lvl="0" marL="342900" rtl="0" algn="l">
              <a:spcBef>
                <a:spcPts val="360"/>
              </a:spcBef>
              <a:spcAft>
                <a:spcPts val="0"/>
              </a:spcAft>
              <a:buClr>
                <a:schemeClr val="dk1"/>
              </a:buClr>
              <a:buSzPts val="1800"/>
              <a:buFont typeface="Times New Roman"/>
              <a:buNone/>
            </a:pPr>
            <a:r>
              <a:t/>
            </a:r>
            <a:endParaRPr sz="1800">
              <a:latin typeface="Arial"/>
              <a:ea typeface="Arial"/>
              <a:cs typeface="Arial"/>
              <a:sym typeface="Arial"/>
            </a:endParaRPr>
          </a:p>
        </p:txBody>
      </p:sp>
      <p:sp>
        <p:nvSpPr>
          <p:cNvPr id="404" name="Google Shape;404;p1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7"/>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Waste disposal</a:t>
            </a:r>
            <a:endParaRPr/>
          </a:p>
        </p:txBody>
      </p:sp>
      <p:sp>
        <p:nvSpPr>
          <p:cNvPr id="410" name="Google Shape;410;p17"/>
          <p:cNvSpPr txBox="1"/>
          <p:nvPr>
            <p:ph idx="1" type="body"/>
          </p:nvPr>
        </p:nvSpPr>
        <p:spPr>
          <a:xfrm>
            <a:off x="1828800" y="2057400"/>
            <a:ext cx="8991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Waste is an easy breeding ground for bacteria and pests</a:t>
            </a:r>
            <a:endParaRPr sz="2000">
              <a:latin typeface="Calibri"/>
              <a:ea typeface="Calibri"/>
              <a:cs typeface="Calibri"/>
              <a:sym typeface="Calibri"/>
            </a:endParaRPr>
          </a:p>
          <a:p>
            <a:pPr indent="-285750" lvl="1" marL="742950" rtl="0" algn="l">
              <a:lnSpc>
                <a:spcPct val="107000"/>
              </a:lnSpc>
              <a:spcBef>
                <a:spcPts val="120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Waste shall not be allowed to stay inside the food preparation premises.</a:t>
            </a:r>
            <a:endParaRPr sz="2000">
              <a:latin typeface="Calibri"/>
              <a:ea typeface="Calibri"/>
              <a:cs typeface="Calibri"/>
              <a:sym typeface="Calibri"/>
            </a:endParaRPr>
          </a:p>
          <a:p>
            <a:pPr indent="-285750" lvl="1" marL="742950" rtl="0" algn="l">
              <a:spcBef>
                <a:spcPts val="120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It shall be routinely removed and disposed of properly, following the norms</a:t>
            </a:r>
            <a:endParaRPr sz="2000"/>
          </a:p>
        </p:txBody>
      </p:sp>
      <p:sp>
        <p:nvSpPr>
          <p:cNvPr id="411" name="Google Shape;411;p1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txBox="1"/>
          <p:nvPr>
            <p:ph type="title"/>
          </p:nvPr>
        </p:nvSpPr>
        <p:spPr>
          <a:xfrm>
            <a:off x="1828800" y="209047"/>
            <a:ext cx="10363200" cy="47675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chemeClr val="lt1"/>
                </a:solidFill>
              </a:rPr>
              <a:t>Allergens</a:t>
            </a:r>
            <a:endParaRPr sz="2800">
              <a:solidFill>
                <a:schemeClr val="lt1"/>
              </a:solidFill>
            </a:endParaRPr>
          </a:p>
        </p:txBody>
      </p:sp>
      <p:sp>
        <p:nvSpPr>
          <p:cNvPr id="417" name="Google Shape;417;p18"/>
          <p:cNvSpPr txBox="1"/>
          <p:nvPr>
            <p:ph idx="1" type="body"/>
          </p:nvPr>
        </p:nvSpPr>
        <p:spPr>
          <a:xfrm>
            <a:off x="1143000" y="1100586"/>
            <a:ext cx="10363200" cy="4382965"/>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Clr>
                <a:schemeClr val="dk1"/>
              </a:buClr>
              <a:buSzPts val="1800"/>
              <a:buFont typeface="Times New Roman"/>
              <a:buNone/>
            </a:pPr>
            <a:r>
              <a:rPr b="1" lang="en-US" sz="1800">
                <a:latin typeface="Times New Roman"/>
                <a:ea typeface="Times New Roman"/>
                <a:cs typeface="Times New Roman"/>
                <a:sym typeface="Times New Roman"/>
              </a:rPr>
              <a:t>Following foods are allergic and may not be suitable for many individuals. Allergic foods may cause mild to severe sickness.</a:t>
            </a:r>
            <a:endParaRPr b="1" sz="1800">
              <a:latin typeface="Calibri"/>
              <a:ea typeface="Calibri"/>
              <a:cs typeface="Calibri"/>
              <a:sym typeface="Calibri"/>
            </a:endParaRPr>
          </a:p>
          <a:p>
            <a:pPr indent="-342900" lvl="1" marL="742950" rtl="0" algn="l">
              <a:lnSpc>
                <a:spcPct val="107000"/>
              </a:lnSpc>
              <a:spcBef>
                <a:spcPts val="11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Peanuts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Tree nuts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Shell fish, crustacean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Finned fish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Milk and milk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Eggs and egg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Sesame and sesame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Cereals containing </a:t>
            </a:r>
            <a:r>
              <a:rPr b="1" lang="en-US" sz="1900">
                <a:solidFill>
                  <a:srgbClr val="C00000"/>
                </a:solidFill>
                <a:latin typeface="Times New Roman"/>
                <a:ea typeface="Times New Roman"/>
                <a:cs typeface="Times New Roman"/>
                <a:sym typeface="Times New Roman"/>
              </a:rPr>
              <a:t>gluten</a:t>
            </a:r>
            <a:r>
              <a:rPr lang="en-US" sz="1900">
                <a:solidFill>
                  <a:srgbClr val="002060"/>
                </a:solidFill>
                <a:latin typeface="Times New Roman"/>
                <a:ea typeface="Times New Roman"/>
                <a:cs typeface="Times New Roman"/>
                <a:sym typeface="Times New Roman"/>
              </a:rPr>
              <a:t> and their products (Wheat, rye, barley, oats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Soybeans and their products</a:t>
            </a:r>
            <a:endParaRPr sz="1900">
              <a:solidFill>
                <a:srgbClr val="002060"/>
              </a:solidFill>
              <a:latin typeface="Calibri"/>
              <a:ea typeface="Calibri"/>
              <a:cs typeface="Calibri"/>
              <a:sym typeface="Calibri"/>
            </a:endParaRPr>
          </a:p>
          <a:p>
            <a:pPr indent="-342900" lvl="1" marL="742950" rtl="0" algn="l">
              <a:lnSpc>
                <a:spcPct val="107000"/>
              </a:lnSpc>
              <a:spcBef>
                <a:spcPts val="380"/>
              </a:spcBef>
              <a:spcAft>
                <a:spcPts val="0"/>
              </a:spcAft>
              <a:buClr>
                <a:srgbClr val="002060"/>
              </a:buClr>
              <a:buSzPts val="1900"/>
              <a:buFont typeface="Noto Sans Symbols"/>
              <a:buChar char="∙"/>
            </a:pPr>
            <a:r>
              <a:rPr lang="en-US" sz="1900">
                <a:solidFill>
                  <a:srgbClr val="002060"/>
                </a:solidFill>
                <a:latin typeface="Times New Roman"/>
                <a:ea typeface="Times New Roman"/>
                <a:cs typeface="Times New Roman"/>
                <a:sym typeface="Times New Roman"/>
              </a:rPr>
              <a:t>Added sulphites in concentrations of 10 ppm ( 10 mg/kg) or more</a:t>
            </a:r>
            <a:endParaRPr sz="1900">
              <a:solidFill>
                <a:srgbClr val="002060"/>
              </a:solidFill>
              <a:latin typeface="Calibri"/>
              <a:ea typeface="Calibri"/>
              <a:cs typeface="Calibri"/>
              <a:sym typeface="Calibri"/>
            </a:endParaRPr>
          </a:p>
        </p:txBody>
      </p:sp>
      <p:sp>
        <p:nvSpPr>
          <p:cNvPr id="418" name="Google Shape;418;p1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18"/>
          <p:cNvSpPr txBox="1"/>
          <p:nvPr/>
        </p:nvSpPr>
        <p:spPr>
          <a:xfrm>
            <a:off x="990600" y="5696991"/>
            <a:ext cx="11049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The allergic reaction to food is caused by </a:t>
            </a:r>
            <a:r>
              <a:rPr b="1" i="0" lang="en-US" sz="2000" u="none" cap="none" strike="noStrike">
                <a:solidFill>
                  <a:schemeClr val="dk1"/>
                </a:solidFill>
                <a:latin typeface="Times New Roman"/>
                <a:ea typeface="Times New Roman"/>
                <a:cs typeface="Times New Roman"/>
                <a:sym typeface="Times New Roman"/>
              </a:rPr>
              <a:t>a protein</a:t>
            </a:r>
            <a:r>
              <a:rPr b="0" i="0" lang="en-US" sz="2000" u="none" cap="none" strike="noStrike">
                <a:solidFill>
                  <a:schemeClr val="dk1"/>
                </a:solidFill>
                <a:latin typeface="Times New Roman"/>
                <a:ea typeface="Times New Roman"/>
                <a:cs typeface="Times New Roman"/>
                <a:sym typeface="Times New Roman"/>
              </a:rPr>
              <a:t> in the food that the immune system mistakenly believes is harmful.</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19"/>
          <p:cNvSpPr txBox="1"/>
          <p:nvPr/>
        </p:nvSpPr>
        <p:spPr>
          <a:xfrm>
            <a:off x="660401" y="1447800"/>
            <a:ext cx="106680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The 14 allergens are: </a:t>
            </a:r>
            <a:r>
              <a:rPr b="1" i="0" lang="en-US" sz="2400" u="none" cap="none" strike="noStrike">
                <a:solidFill>
                  <a:schemeClr val="dk1"/>
                </a:solidFill>
                <a:latin typeface="Arial"/>
                <a:ea typeface="Arial"/>
                <a:cs typeface="Arial"/>
                <a:sym typeface="Arial"/>
              </a:rPr>
              <a:t>celery</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cereals containing gluten</a:t>
            </a:r>
            <a:r>
              <a:rPr b="0" i="0" lang="en-US" sz="2400" u="none" cap="none" strike="noStrike">
                <a:solidFill>
                  <a:schemeClr val="dk1"/>
                </a:solidFill>
                <a:latin typeface="Arial"/>
                <a:ea typeface="Arial"/>
                <a:cs typeface="Arial"/>
                <a:sym typeface="Arial"/>
              </a:rPr>
              <a:t> (such as wheat, barley and oats), </a:t>
            </a:r>
            <a:r>
              <a:rPr b="1" i="0" lang="en-US" sz="2400" u="none" cap="none" strike="noStrike">
                <a:solidFill>
                  <a:schemeClr val="dk1"/>
                </a:solidFill>
                <a:latin typeface="Arial"/>
                <a:ea typeface="Arial"/>
                <a:cs typeface="Arial"/>
                <a:sym typeface="Arial"/>
              </a:rPr>
              <a:t>crustaceans</a:t>
            </a:r>
            <a:r>
              <a:rPr b="0" i="0" lang="en-US" sz="2400" u="none" cap="none" strike="noStrike">
                <a:solidFill>
                  <a:schemeClr val="dk1"/>
                </a:solidFill>
                <a:latin typeface="Arial"/>
                <a:ea typeface="Arial"/>
                <a:cs typeface="Arial"/>
                <a:sym typeface="Arial"/>
              </a:rPr>
              <a:t> (such as prawns, crabs and lobsters), </a:t>
            </a:r>
            <a:r>
              <a:rPr b="1" i="0" lang="en-US" sz="2400" u="none" cap="none" strike="noStrike">
                <a:solidFill>
                  <a:schemeClr val="dk1"/>
                </a:solidFill>
                <a:latin typeface="Arial"/>
                <a:ea typeface="Arial"/>
                <a:cs typeface="Arial"/>
                <a:sym typeface="Arial"/>
              </a:rPr>
              <a:t>eggs</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fish</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lupin</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milk</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molluscs</a:t>
            </a:r>
            <a:r>
              <a:rPr b="0" i="0" lang="en-US" sz="2400" u="none" cap="none" strike="noStrike">
                <a:solidFill>
                  <a:schemeClr val="dk1"/>
                </a:solidFill>
                <a:latin typeface="Arial"/>
                <a:ea typeface="Arial"/>
                <a:cs typeface="Arial"/>
                <a:sym typeface="Arial"/>
              </a:rPr>
              <a:t> (such as mussels and oysters), </a:t>
            </a:r>
            <a:r>
              <a:rPr b="1" i="0" lang="en-US" sz="2400" u="none" cap="none" strike="noStrike">
                <a:solidFill>
                  <a:schemeClr val="dk1"/>
                </a:solidFill>
                <a:latin typeface="Arial"/>
                <a:ea typeface="Arial"/>
                <a:cs typeface="Arial"/>
                <a:sym typeface="Arial"/>
              </a:rPr>
              <a:t>mustard</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peanuts</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sesame</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soybeans</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sulphur dioxide and sulphites</a:t>
            </a:r>
            <a:r>
              <a:rPr b="0" i="0" lang="en-US" sz="2400" u="none" cap="none" strike="noStrike">
                <a:solidFill>
                  <a:schemeClr val="dk1"/>
                </a:solidFill>
                <a:latin typeface="Arial"/>
                <a:ea typeface="Arial"/>
                <a:cs typeface="Arial"/>
                <a:sym typeface="Arial"/>
              </a:rPr>
              <a:t> (if they are at a concentration of more than ten parts per million) and </a:t>
            </a:r>
            <a:r>
              <a:rPr b="1" i="0" lang="en-US" sz="2400" u="none" cap="none" strike="noStrike">
                <a:solidFill>
                  <a:schemeClr val="dk1"/>
                </a:solidFill>
                <a:latin typeface="Arial"/>
                <a:ea typeface="Arial"/>
                <a:cs typeface="Arial"/>
                <a:sym typeface="Arial"/>
              </a:rPr>
              <a:t>tree nuts</a:t>
            </a:r>
            <a:r>
              <a:rPr b="0" i="0" lang="en-US" sz="2400" u="none" cap="none" strike="noStrike">
                <a:solidFill>
                  <a:schemeClr val="dk1"/>
                </a:solidFill>
                <a:latin typeface="Arial"/>
                <a:ea typeface="Arial"/>
                <a:cs typeface="Arial"/>
                <a:sym typeface="Arial"/>
              </a:rPr>
              <a:t> (such as almonds, hazelnuts, walnuts, brazil nuts, cashews, pecans, pistachios and macadamia nuts).</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This also applies to additives, processing aids and any other substances which are present in the final product.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
          <p:cNvSpPr/>
          <p:nvPr/>
        </p:nvSpPr>
        <p:spPr>
          <a:xfrm>
            <a:off x="6324600" y="2438401"/>
            <a:ext cx="3810000" cy="3935413"/>
          </a:xfrm>
          <a:prstGeom prst="rect">
            <a:avLst/>
          </a:prstGeom>
          <a:gradFill>
            <a:gsLst>
              <a:gs pos="0">
                <a:srgbClr val="FFDE7E"/>
              </a:gs>
              <a:gs pos="50000">
                <a:srgbClr val="FFE9B1"/>
              </a:gs>
              <a:gs pos="100000">
                <a:srgbClr val="FFF2D9"/>
              </a:gs>
            </a:gsLst>
            <a:lin ang="2700000" scaled="0"/>
          </a:gradFill>
          <a:ln cap="flat" cmpd="sng" w="762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67" name="Google Shape;267;p2"/>
          <p:cNvSpPr txBox="1"/>
          <p:nvPr>
            <p:ph idx="12" type="sldNum"/>
          </p:nvPr>
        </p:nvSpPr>
        <p:spPr>
          <a:xfrm>
            <a:off x="7851775" y="6373813"/>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68" name="Google Shape;268;p2"/>
          <p:cNvSpPr/>
          <p:nvPr/>
        </p:nvSpPr>
        <p:spPr>
          <a:xfrm>
            <a:off x="2895600" y="3074988"/>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Processing</a:t>
            </a:r>
            <a:endParaRPr b="0" i="0" sz="2400" u="none" cap="none" strike="noStrike">
              <a:solidFill>
                <a:schemeClr val="dk1"/>
              </a:solidFill>
              <a:latin typeface="Arial"/>
              <a:ea typeface="Arial"/>
              <a:cs typeface="Arial"/>
              <a:sym typeface="Arial"/>
            </a:endParaRPr>
          </a:p>
        </p:txBody>
      </p:sp>
      <p:sp>
        <p:nvSpPr>
          <p:cNvPr id="269" name="Google Shape;269;p2"/>
          <p:cNvSpPr/>
          <p:nvPr/>
        </p:nvSpPr>
        <p:spPr>
          <a:xfrm>
            <a:off x="2894013" y="3851275"/>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Packaging</a:t>
            </a:r>
            <a:endParaRPr b="0" i="0" sz="2400" u="none" cap="none" strike="noStrike">
              <a:solidFill>
                <a:schemeClr val="dk1"/>
              </a:solidFill>
              <a:latin typeface="Arial"/>
              <a:ea typeface="Arial"/>
              <a:cs typeface="Arial"/>
              <a:sym typeface="Arial"/>
            </a:endParaRPr>
          </a:p>
        </p:txBody>
      </p:sp>
      <p:sp>
        <p:nvSpPr>
          <p:cNvPr id="270" name="Google Shape;270;p2"/>
          <p:cNvSpPr/>
          <p:nvPr/>
        </p:nvSpPr>
        <p:spPr>
          <a:xfrm>
            <a:off x="2867025" y="4640263"/>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Storage</a:t>
            </a:r>
            <a:endParaRPr b="0" i="0" sz="2400" u="none" cap="none" strike="noStrike">
              <a:solidFill>
                <a:schemeClr val="dk1"/>
              </a:solidFill>
              <a:latin typeface="Arial"/>
              <a:ea typeface="Arial"/>
              <a:cs typeface="Arial"/>
              <a:sym typeface="Arial"/>
            </a:endParaRPr>
          </a:p>
        </p:txBody>
      </p:sp>
      <p:sp>
        <p:nvSpPr>
          <p:cNvPr id="271" name="Google Shape;271;p2"/>
          <p:cNvSpPr/>
          <p:nvPr/>
        </p:nvSpPr>
        <p:spPr>
          <a:xfrm>
            <a:off x="2840038" y="5397500"/>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Distribution</a:t>
            </a:r>
            <a:endParaRPr b="0" i="0" sz="2400" u="none" cap="none" strike="noStrike">
              <a:solidFill>
                <a:schemeClr val="dk1"/>
              </a:solidFill>
              <a:latin typeface="Arial"/>
              <a:ea typeface="Arial"/>
              <a:cs typeface="Arial"/>
              <a:sym typeface="Arial"/>
            </a:endParaRPr>
          </a:p>
        </p:txBody>
      </p:sp>
      <p:sp>
        <p:nvSpPr>
          <p:cNvPr id="272" name="Google Shape;272;p2"/>
          <p:cNvSpPr/>
          <p:nvPr/>
        </p:nvSpPr>
        <p:spPr>
          <a:xfrm>
            <a:off x="6781800" y="3049588"/>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400"/>
              <a:buFont typeface="Arial"/>
              <a:buNone/>
            </a:pPr>
            <a:r>
              <a:rPr b="1" i="1" lang="en-US" sz="2400" u="none" cap="none" strike="noStrike">
                <a:solidFill>
                  <a:srgbClr val="FF0000"/>
                </a:solidFill>
                <a:latin typeface="Arial"/>
                <a:ea typeface="Arial"/>
                <a:cs typeface="Arial"/>
                <a:sym typeface="Arial"/>
              </a:rPr>
              <a:t>Safety</a:t>
            </a:r>
            <a:endParaRPr b="1" i="0" sz="2400" u="none" cap="none" strike="noStrike">
              <a:solidFill>
                <a:srgbClr val="FF0000"/>
              </a:solidFill>
              <a:latin typeface="Arial"/>
              <a:ea typeface="Arial"/>
              <a:cs typeface="Arial"/>
              <a:sym typeface="Arial"/>
            </a:endParaRPr>
          </a:p>
        </p:txBody>
      </p:sp>
      <p:sp>
        <p:nvSpPr>
          <p:cNvPr id="273" name="Google Shape;273;p2"/>
          <p:cNvSpPr/>
          <p:nvPr/>
        </p:nvSpPr>
        <p:spPr>
          <a:xfrm>
            <a:off x="6810375" y="3851275"/>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400"/>
              <a:buFont typeface="Arial"/>
              <a:buNone/>
            </a:pPr>
            <a:r>
              <a:rPr b="0" i="1" lang="en-US" sz="2400" u="none" cap="none" strike="noStrike">
                <a:solidFill>
                  <a:srgbClr val="002060"/>
                </a:solidFill>
                <a:latin typeface="Arial"/>
                <a:ea typeface="Arial"/>
                <a:cs typeface="Arial"/>
                <a:sym typeface="Arial"/>
              </a:rPr>
              <a:t>Sensory quality</a:t>
            </a:r>
            <a:endParaRPr b="0" i="0" sz="2400" u="none" cap="none" strike="noStrike">
              <a:solidFill>
                <a:srgbClr val="002060"/>
              </a:solidFill>
              <a:latin typeface="Arial"/>
              <a:ea typeface="Arial"/>
              <a:cs typeface="Arial"/>
              <a:sym typeface="Arial"/>
            </a:endParaRPr>
          </a:p>
        </p:txBody>
      </p:sp>
      <p:sp>
        <p:nvSpPr>
          <p:cNvPr id="274" name="Google Shape;274;p2"/>
          <p:cNvSpPr/>
          <p:nvPr/>
        </p:nvSpPr>
        <p:spPr>
          <a:xfrm>
            <a:off x="6810375" y="4664075"/>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400"/>
              <a:buFont typeface="Arial"/>
              <a:buNone/>
            </a:pPr>
            <a:r>
              <a:rPr b="0" i="1" lang="en-US" sz="2400" u="none" cap="none" strike="noStrike">
                <a:solidFill>
                  <a:srgbClr val="002060"/>
                </a:solidFill>
                <a:latin typeface="Arial"/>
                <a:ea typeface="Arial"/>
                <a:cs typeface="Arial"/>
                <a:sym typeface="Arial"/>
              </a:rPr>
              <a:t>Nutrition</a:t>
            </a:r>
            <a:endParaRPr b="0" i="0" sz="2400" u="none" cap="none" strike="noStrike">
              <a:solidFill>
                <a:srgbClr val="002060"/>
              </a:solidFill>
              <a:latin typeface="Arial"/>
              <a:ea typeface="Arial"/>
              <a:cs typeface="Arial"/>
              <a:sym typeface="Arial"/>
            </a:endParaRPr>
          </a:p>
        </p:txBody>
      </p:sp>
      <p:sp>
        <p:nvSpPr>
          <p:cNvPr id="275" name="Google Shape;275;p2"/>
          <p:cNvSpPr/>
          <p:nvPr/>
        </p:nvSpPr>
        <p:spPr>
          <a:xfrm>
            <a:off x="6810375" y="5411788"/>
            <a:ext cx="2743200" cy="533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400"/>
              <a:buFont typeface="Arial"/>
              <a:buNone/>
            </a:pPr>
            <a:r>
              <a:rPr b="0" i="1" lang="en-US" sz="2400" u="none" cap="none" strike="noStrike">
                <a:solidFill>
                  <a:srgbClr val="002060"/>
                </a:solidFill>
                <a:latin typeface="Arial"/>
                <a:ea typeface="Arial"/>
                <a:cs typeface="Arial"/>
                <a:sym typeface="Arial"/>
              </a:rPr>
              <a:t>Shelf-life</a:t>
            </a:r>
            <a:endParaRPr b="0" i="0" sz="2400" u="none" cap="none" strike="noStrike">
              <a:solidFill>
                <a:srgbClr val="002060"/>
              </a:solidFill>
              <a:latin typeface="Arial"/>
              <a:ea typeface="Arial"/>
              <a:cs typeface="Arial"/>
              <a:sym typeface="Arial"/>
            </a:endParaRPr>
          </a:p>
        </p:txBody>
      </p:sp>
      <p:sp>
        <p:nvSpPr>
          <p:cNvPr id="276" name="Google Shape;276;p2"/>
          <p:cNvSpPr txBox="1"/>
          <p:nvPr/>
        </p:nvSpPr>
        <p:spPr>
          <a:xfrm>
            <a:off x="2859088" y="2579688"/>
            <a:ext cx="2266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FBO</a:t>
            </a:r>
            <a:endParaRPr b="0" i="0" sz="2400" u="none" cap="none" strike="noStrike">
              <a:solidFill>
                <a:schemeClr val="dk1"/>
              </a:solidFill>
              <a:latin typeface="Arial"/>
              <a:ea typeface="Arial"/>
              <a:cs typeface="Arial"/>
              <a:sym typeface="Arial"/>
            </a:endParaRPr>
          </a:p>
        </p:txBody>
      </p:sp>
      <p:sp>
        <p:nvSpPr>
          <p:cNvPr id="277" name="Google Shape;277;p2"/>
          <p:cNvSpPr txBox="1"/>
          <p:nvPr/>
        </p:nvSpPr>
        <p:spPr>
          <a:xfrm>
            <a:off x="6718300" y="2589213"/>
            <a:ext cx="22669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Consumers</a:t>
            </a:r>
            <a:endParaRPr b="0" i="0" sz="2400" u="none" cap="none" strike="noStrike">
              <a:solidFill>
                <a:schemeClr val="dk1"/>
              </a:solidFill>
              <a:latin typeface="Arial"/>
              <a:ea typeface="Arial"/>
              <a:cs typeface="Arial"/>
              <a:sym typeface="Arial"/>
            </a:endParaRPr>
          </a:p>
        </p:txBody>
      </p:sp>
      <p:sp>
        <p:nvSpPr>
          <p:cNvPr id="278" name="Google Shape;278;p2"/>
          <p:cNvSpPr txBox="1"/>
          <p:nvPr>
            <p:ph idx="1" type="body"/>
          </p:nvPr>
        </p:nvSpPr>
        <p:spPr>
          <a:xfrm>
            <a:off x="2286000" y="1260475"/>
            <a:ext cx="78486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Times New Roman"/>
              <a:buNone/>
            </a:pPr>
            <a:r>
              <a:rPr b="1" lang="en-US" sz="2400"/>
              <a:t>FOOD PROCESSING</a:t>
            </a:r>
            <a:endParaRPr/>
          </a:p>
          <a:p>
            <a:pPr indent="0" lvl="0" marL="0" rtl="0" algn="ctr">
              <a:spcBef>
                <a:spcPts val="480"/>
              </a:spcBef>
              <a:spcAft>
                <a:spcPts val="0"/>
              </a:spcAft>
              <a:buClr>
                <a:schemeClr val="dk1"/>
              </a:buClr>
              <a:buSzPts val="2400"/>
              <a:buFont typeface="Times New Roman"/>
              <a:buNone/>
            </a:pPr>
            <a:r>
              <a:t/>
            </a:r>
            <a:endParaRPr b="1" sz="2400"/>
          </a:p>
          <a:p>
            <a:pPr indent="-190500" lvl="0" marL="342900" rtl="0" algn="ctr">
              <a:spcBef>
                <a:spcPts val="480"/>
              </a:spcBef>
              <a:spcAft>
                <a:spcPts val="0"/>
              </a:spcAft>
              <a:buClr>
                <a:schemeClr val="dk1"/>
              </a:buClr>
              <a:buSzPts val="2400"/>
              <a:buFont typeface="Times New Roman"/>
              <a:buNone/>
            </a:pPr>
            <a:r>
              <a:t/>
            </a:r>
            <a:endParaRPr b="1" sz="2400"/>
          </a:p>
        </p:txBody>
      </p:sp>
      <p:sp>
        <p:nvSpPr>
          <p:cNvPr id="279" name="Google Shape;279;p2"/>
          <p:cNvSpPr txBox="1"/>
          <p:nvPr/>
        </p:nvSpPr>
        <p:spPr>
          <a:xfrm>
            <a:off x="2178050" y="6526213"/>
            <a:ext cx="49085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Legal Compliance is must</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20"/>
          <p:cNvSpPr txBox="1"/>
          <p:nvPr>
            <p:ph idx="12" type="sldNum"/>
          </p:nvPr>
        </p:nvSpPr>
        <p:spPr>
          <a:xfrm>
            <a:off x="8737600" y="6477000"/>
            <a:ext cx="2540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432" name="Google Shape;432;p20"/>
          <p:cNvPicPr preferRelativeResize="0"/>
          <p:nvPr/>
        </p:nvPicPr>
        <p:blipFill rotWithShape="1">
          <a:blip r:embed="rId3">
            <a:alphaModFix/>
          </a:blip>
          <a:srcRect b="7230" l="0" r="0" t="0"/>
          <a:stretch/>
        </p:blipFill>
        <p:spPr>
          <a:xfrm>
            <a:off x="3581400" y="1423989"/>
            <a:ext cx="4648200" cy="4010025"/>
          </a:xfrm>
          <a:prstGeom prst="rect">
            <a:avLst/>
          </a:prstGeom>
          <a:noFill/>
          <a:ln>
            <a:noFill/>
          </a:ln>
        </p:spPr>
      </p:pic>
      <p:sp>
        <p:nvSpPr>
          <p:cNvPr id="433" name="Google Shape;433;p20"/>
          <p:cNvSpPr txBox="1"/>
          <p:nvPr/>
        </p:nvSpPr>
        <p:spPr>
          <a:xfrm>
            <a:off x="3535364" y="5402263"/>
            <a:ext cx="47402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Food Hygiene can prevent illness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1"/>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u="sng">
                <a:solidFill>
                  <a:schemeClr val="hlink"/>
                </a:solidFill>
                <a:latin typeface="Times New Roman"/>
                <a:ea typeface="Times New Roman"/>
                <a:cs typeface="Times New Roman"/>
                <a:sym typeface="Times New Roman"/>
                <a:hlinkClick r:id="rId3"/>
              </a:rPr>
              <a:t>Applications of Artificial Intelligence in the Food Industry</a:t>
            </a:r>
            <a:endParaRPr sz="2800">
              <a:latin typeface="Times New Roman"/>
              <a:ea typeface="Times New Roman"/>
              <a:cs typeface="Times New Roman"/>
              <a:sym typeface="Times New Roman"/>
            </a:endParaRPr>
          </a:p>
        </p:txBody>
      </p:sp>
      <p:sp>
        <p:nvSpPr>
          <p:cNvPr id="439" name="Google Shape;439;p21"/>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Times New Roman"/>
              <a:buNone/>
            </a:pPr>
            <a:r>
              <a:t/>
            </a:r>
            <a:endParaRPr>
              <a:solidFill>
                <a:srgbClr val="C00000"/>
              </a:solidFill>
            </a:endParaRPr>
          </a:p>
          <a:p>
            <a:pPr indent="-228600" lvl="2" marL="1143000" rtl="0" algn="l">
              <a:spcBef>
                <a:spcPts val="480"/>
              </a:spcBef>
              <a:spcAft>
                <a:spcPts val="0"/>
              </a:spcAft>
              <a:buClr>
                <a:srgbClr val="C00000"/>
              </a:buClr>
              <a:buSzPts val="2400"/>
              <a:buFont typeface="Times New Roman"/>
              <a:buChar char="•"/>
            </a:pPr>
            <a:r>
              <a:rPr b="1" lang="en-US" u="sng">
                <a:solidFill>
                  <a:srgbClr val="C00000"/>
                </a:solidFill>
                <a:hlinkClick r:id="rId4">
                  <a:extLst>
                    <a:ext uri="{A12FA001-AC4F-418D-AE19-62706E023703}">
                      <ahyp:hlinkClr val="tx"/>
                    </a:ext>
                  </a:extLst>
                </a:hlinkClick>
              </a:rPr>
              <a:t>Sorting Products and Packages and Products</a:t>
            </a:r>
            <a:endParaRPr sz="2000">
              <a:solidFill>
                <a:srgbClr val="C00000"/>
              </a:solidFill>
            </a:endParaRPr>
          </a:p>
          <a:p>
            <a:pPr indent="-228600" lvl="2" marL="1143000" rtl="0" algn="l">
              <a:spcBef>
                <a:spcPts val="480"/>
              </a:spcBef>
              <a:spcAft>
                <a:spcPts val="0"/>
              </a:spcAft>
              <a:buClr>
                <a:srgbClr val="C00000"/>
              </a:buClr>
              <a:buSzPts val="2400"/>
              <a:buFont typeface="Times New Roman"/>
              <a:buChar char="•"/>
            </a:pPr>
            <a:r>
              <a:rPr b="1" lang="en-US" u="sng">
                <a:solidFill>
                  <a:srgbClr val="C00000"/>
                </a:solidFill>
                <a:hlinkClick r:id="rId5">
                  <a:extLst>
                    <a:ext uri="{A12FA001-AC4F-418D-AE19-62706E023703}">
                      <ahyp:hlinkClr val="tx"/>
                    </a:ext>
                  </a:extLst>
                </a:hlinkClick>
              </a:rPr>
              <a:t>Food Safety Compliance</a:t>
            </a:r>
            <a:endParaRPr sz="2000">
              <a:solidFill>
                <a:srgbClr val="C00000"/>
              </a:solidFill>
            </a:endParaRPr>
          </a:p>
          <a:p>
            <a:pPr indent="-228600" lvl="2" marL="1143000" rtl="0" algn="l">
              <a:spcBef>
                <a:spcPts val="480"/>
              </a:spcBef>
              <a:spcAft>
                <a:spcPts val="0"/>
              </a:spcAft>
              <a:buClr>
                <a:srgbClr val="C00000"/>
              </a:buClr>
              <a:buSzPts val="2400"/>
              <a:buFont typeface="Times New Roman"/>
              <a:buChar char="•"/>
            </a:pPr>
            <a:r>
              <a:rPr b="1" lang="en-US" u="sng">
                <a:solidFill>
                  <a:srgbClr val="C00000"/>
                </a:solidFill>
                <a:hlinkClick r:id="rId6">
                  <a:extLst>
                    <a:ext uri="{A12FA001-AC4F-418D-AE19-62706E023703}">
                      <ahyp:hlinkClr val="tx"/>
                    </a:ext>
                  </a:extLst>
                </a:hlinkClick>
              </a:rPr>
              <a:t>Maintaining Cleanliness</a:t>
            </a:r>
            <a:endParaRPr sz="2000">
              <a:solidFill>
                <a:srgbClr val="C00000"/>
              </a:solidFill>
            </a:endParaRPr>
          </a:p>
          <a:p>
            <a:pPr indent="-228600" lvl="2" marL="1143000" rtl="0" algn="l">
              <a:spcBef>
                <a:spcPts val="480"/>
              </a:spcBef>
              <a:spcAft>
                <a:spcPts val="0"/>
              </a:spcAft>
              <a:buClr>
                <a:srgbClr val="C00000"/>
              </a:buClr>
              <a:buSzPts val="2400"/>
              <a:buFont typeface="Times New Roman"/>
              <a:buChar char="•"/>
            </a:pPr>
            <a:r>
              <a:rPr b="1" lang="en-US" u="sng">
                <a:solidFill>
                  <a:srgbClr val="C00000"/>
                </a:solidFill>
                <a:hlinkClick r:id="rId7">
                  <a:extLst>
                    <a:ext uri="{A12FA001-AC4F-418D-AE19-62706E023703}">
                      <ahyp:hlinkClr val="tx"/>
                    </a:ext>
                  </a:extLst>
                </a:hlinkClick>
              </a:rPr>
              <a:t>Developing Products</a:t>
            </a:r>
            <a:endParaRPr sz="2000">
              <a:solidFill>
                <a:srgbClr val="C00000"/>
              </a:solidFill>
            </a:endParaRPr>
          </a:p>
          <a:p>
            <a:pPr indent="-228600" lvl="2" marL="1143000" rtl="0" algn="l">
              <a:spcBef>
                <a:spcPts val="480"/>
              </a:spcBef>
              <a:spcAft>
                <a:spcPts val="0"/>
              </a:spcAft>
              <a:buClr>
                <a:srgbClr val="C00000"/>
              </a:buClr>
              <a:buSzPts val="2400"/>
              <a:buFont typeface="Times New Roman"/>
              <a:buChar char="•"/>
            </a:pPr>
            <a:r>
              <a:rPr b="1" lang="en-US" u="sng">
                <a:solidFill>
                  <a:srgbClr val="C00000"/>
                </a:solidFill>
                <a:hlinkClick r:id="rId8">
                  <a:extLst>
                    <a:ext uri="{A12FA001-AC4F-418D-AE19-62706E023703}">
                      <ahyp:hlinkClr val="tx"/>
                    </a:ext>
                  </a:extLst>
                </a:hlinkClick>
              </a:rPr>
              <a:t>Assisting Customers With Decision Making</a:t>
            </a:r>
            <a:endParaRPr sz="2000">
              <a:solidFill>
                <a:srgbClr val="C00000"/>
              </a:solidFill>
            </a:endParaRPr>
          </a:p>
          <a:p>
            <a:pPr indent="-165100" lvl="0" marL="342900" rtl="0" algn="l">
              <a:spcBef>
                <a:spcPts val="560"/>
              </a:spcBef>
              <a:spcAft>
                <a:spcPts val="0"/>
              </a:spcAft>
              <a:buClr>
                <a:schemeClr val="dk1"/>
              </a:buClr>
              <a:buSzPts val="2800"/>
              <a:buFont typeface="Times New Roman"/>
              <a:buNone/>
            </a:pPr>
            <a:r>
              <a:t/>
            </a:r>
            <a:endParaRPr>
              <a:solidFill>
                <a:srgbClr val="C00000"/>
              </a:solidFill>
            </a:endParaRPr>
          </a:p>
        </p:txBody>
      </p:sp>
      <p:sp>
        <p:nvSpPr>
          <p:cNvPr id="440" name="Google Shape;440;p2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2"/>
          <p:cNvSpPr txBox="1"/>
          <p:nvPr>
            <p:ph type="title"/>
          </p:nvPr>
        </p:nvSpPr>
        <p:spPr>
          <a:xfrm>
            <a:off x="7581899" y="4507706"/>
            <a:ext cx="4341812" cy="25669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D0D0EF"/>
                </a:solidFill>
              </a:rPr>
              <a:t>Eliminate Hazards</a:t>
            </a:r>
            <a:br>
              <a:rPr lang="en-US" sz="3200">
                <a:solidFill>
                  <a:srgbClr val="D0D0EF"/>
                </a:solidFill>
              </a:rPr>
            </a:br>
            <a:r>
              <a:rPr lang="en-US" sz="3200">
                <a:solidFill>
                  <a:srgbClr val="D0D0EF"/>
                </a:solidFill>
              </a:rPr>
              <a:t>	</a:t>
            </a:r>
            <a:r>
              <a:rPr lang="en-US" sz="2400">
                <a:solidFill>
                  <a:srgbClr val="D0D0EF"/>
                </a:solidFill>
              </a:rPr>
              <a:t>Safe Food </a:t>
            </a:r>
            <a:br>
              <a:rPr lang="en-US" sz="2400">
                <a:solidFill>
                  <a:srgbClr val="D0D0EF"/>
                </a:solidFill>
              </a:rPr>
            </a:br>
            <a:r>
              <a:rPr lang="en-US" sz="2400">
                <a:solidFill>
                  <a:srgbClr val="D0D0EF"/>
                </a:solidFill>
              </a:rPr>
              <a:t>	Less Food Loss</a:t>
            </a:r>
            <a:br>
              <a:rPr lang="en-US" sz="3200">
                <a:solidFill>
                  <a:srgbClr val="D0D0EF"/>
                </a:solidFill>
              </a:rPr>
            </a:br>
            <a:r>
              <a:rPr lang="en-US" sz="3200">
                <a:solidFill>
                  <a:srgbClr val="D0D0EF"/>
                </a:solidFill>
              </a:rPr>
              <a:t>	Healthy Nation</a:t>
            </a:r>
            <a:br>
              <a:rPr lang="en-US" sz="3200">
                <a:solidFill>
                  <a:srgbClr val="D0D0EF"/>
                </a:solidFill>
              </a:rPr>
            </a:br>
            <a:endParaRPr sz="3200">
              <a:solidFill>
                <a:srgbClr val="D0D0EF"/>
              </a:solidFill>
            </a:endParaRPr>
          </a:p>
        </p:txBody>
      </p:sp>
      <p:pic>
        <p:nvPicPr>
          <p:cNvPr descr="A group of men&#10;&#10;Description automatically generated with low confidence" id="446" name="Google Shape;446;p22"/>
          <p:cNvPicPr preferRelativeResize="0"/>
          <p:nvPr>
            <p:ph idx="2" type="body"/>
          </p:nvPr>
        </p:nvPicPr>
        <p:blipFill rotWithShape="1">
          <a:blip r:embed="rId3">
            <a:alphaModFix/>
          </a:blip>
          <a:srcRect b="0" l="0" r="0" t="0"/>
          <a:stretch/>
        </p:blipFill>
        <p:spPr>
          <a:xfrm>
            <a:off x="6534150" y="2146300"/>
            <a:ext cx="3086100" cy="1485900"/>
          </a:xfrm>
          <a:prstGeom prst="rect">
            <a:avLst/>
          </a:prstGeom>
          <a:noFill/>
          <a:ln>
            <a:noFill/>
          </a:ln>
        </p:spPr>
      </p:pic>
      <p:sp>
        <p:nvSpPr>
          <p:cNvPr id="447" name="Google Shape;447;p2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There's no mantra for success, just hard work: Mary Kom | Deccan Herald" id="448" name="Google Shape;448;p22"/>
          <p:cNvPicPr preferRelativeResize="0"/>
          <p:nvPr/>
        </p:nvPicPr>
        <p:blipFill rotWithShape="1">
          <a:blip r:embed="rId4">
            <a:alphaModFix/>
          </a:blip>
          <a:srcRect b="0" l="0" r="0" t="0"/>
          <a:stretch/>
        </p:blipFill>
        <p:spPr>
          <a:xfrm>
            <a:off x="2163764" y="4191001"/>
            <a:ext cx="1685925" cy="2028825"/>
          </a:xfrm>
          <a:prstGeom prst="rect">
            <a:avLst/>
          </a:prstGeom>
          <a:noFill/>
          <a:ln>
            <a:noFill/>
          </a:ln>
        </p:spPr>
      </p:pic>
      <p:pic>
        <p:nvPicPr>
          <p:cNvPr descr="Mirabai Chanu's Olympic medal chances at Tokyo 2020: Know the Indian  weightlifter's rivals" id="449" name="Google Shape;449;p22"/>
          <p:cNvPicPr preferRelativeResize="0"/>
          <p:nvPr>
            <p:ph idx="1" type="body"/>
          </p:nvPr>
        </p:nvPicPr>
        <p:blipFill rotWithShape="1">
          <a:blip r:embed="rId5">
            <a:alphaModFix/>
          </a:blip>
          <a:srcRect b="0" l="0" r="0" t="0"/>
          <a:stretch/>
        </p:blipFill>
        <p:spPr>
          <a:xfrm>
            <a:off x="4159250" y="3886200"/>
            <a:ext cx="2857500" cy="1600200"/>
          </a:xfrm>
          <a:prstGeom prst="rect">
            <a:avLst/>
          </a:prstGeom>
          <a:noFill/>
          <a:ln>
            <a:noFill/>
          </a:ln>
        </p:spPr>
      </p:pic>
      <p:pic>
        <p:nvPicPr>
          <p:cNvPr descr="Top 15 Famous Athletes of India who Transformed Indian Sports" id="450" name="Google Shape;450;p22"/>
          <p:cNvPicPr preferRelativeResize="0"/>
          <p:nvPr/>
        </p:nvPicPr>
        <p:blipFill rotWithShape="1">
          <a:blip r:embed="rId6">
            <a:alphaModFix/>
          </a:blip>
          <a:srcRect b="0" l="0" r="0" t="0"/>
          <a:stretch/>
        </p:blipFill>
        <p:spPr>
          <a:xfrm>
            <a:off x="7173913" y="3914775"/>
            <a:ext cx="2857500" cy="1600200"/>
          </a:xfrm>
          <a:prstGeom prst="rect">
            <a:avLst/>
          </a:prstGeom>
          <a:noFill/>
          <a:ln>
            <a:noFill/>
          </a:ln>
        </p:spPr>
      </p:pic>
      <p:sp>
        <p:nvSpPr>
          <p:cNvPr id="451" name="Google Shape;451;p22"/>
          <p:cNvSpPr txBox="1"/>
          <p:nvPr/>
        </p:nvSpPr>
        <p:spPr>
          <a:xfrm>
            <a:off x="685800" y="2242919"/>
            <a:ext cx="61722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C00000"/>
                </a:solidFill>
                <a:latin typeface="Arial"/>
                <a:ea typeface="Arial"/>
                <a:cs typeface="Arial"/>
                <a:sym typeface="Arial"/>
              </a:rPr>
              <a:t>Thank you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3"/>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FOOD SAFETY STANDARDS</a:t>
            </a:r>
            <a:endParaRPr sz="3200"/>
          </a:p>
        </p:txBody>
      </p:sp>
      <p:sp>
        <p:nvSpPr>
          <p:cNvPr id="457" name="Google Shape;457;p23"/>
          <p:cNvSpPr txBox="1"/>
          <p:nvPr>
            <p:ph idx="1" type="body"/>
          </p:nvPr>
        </p:nvSpPr>
        <p:spPr>
          <a:xfrm>
            <a:off x="2209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a:t>Microbiological contamination (pathogens, coliforms, TPC, Yeasts and Molds)</a:t>
            </a:r>
            <a:endParaRPr/>
          </a:p>
          <a:p>
            <a:pPr indent="-342900" lvl="0" marL="342900" rtl="0" algn="l">
              <a:spcBef>
                <a:spcPts val="560"/>
              </a:spcBef>
              <a:spcAft>
                <a:spcPts val="0"/>
              </a:spcAft>
              <a:buClr>
                <a:schemeClr val="dk1"/>
              </a:buClr>
              <a:buSzPts val="2800"/>
              <a:buFont typeface="Times New Roman"/>
              <a:buChar char="•"/>
            </a:pPr>
            <a:r>
              <a:rPr lang="en-US"/>
              <a:t>metal contaminants (heavy metals)</a:t>
            </a:r>
            <a:endParaRPr/>
          </a:p>
          <a:p>
            <a:pPr indent="-342900" lvl="0" marL="342900" rtl="0" algn="l">
              <a:spcBef>
                <a:spcPts val="560"/>
              </a:spcBef>
              <a:spcAft>
                <a:spcPts val="0"/>
              </a:spcAft>
              <a:buClr>
                <a:schemeClr val="dk1"/>
              </a:buClr>
              <a:buSzPts val="2800"/>
              <a:buFont typeface="Times New Roman"/>
              <a:buChar char="•"/>
            </a:pPr>
            <a:r>
              <a:rPr lang="en-US"/>
              <a:t>mycotoxins</a:t>
            </a:r>
            <a:endParaRPr/>
          </a:p>
          <a:p>
            <a:pPr indent="-342900" lvl="0" marL="342900" rtl="0" algn="l">
              <a:spcBef>
                <a:spcPts val="560"/>
              </a:spcBef>
              <a:spcAft>
                <a:spcPts val="0"/>
              </a:spcAft>
              <a:buClr>
                <a:schemeClr val="dk1"/>
              </a:buClr>
              <a:buSzPts val="2800"/>
              <a:buFont typeface="Times New Roman"/>
              <a:buChar char="•"/>
            </a:pPr>
            <a:r>
              <a:rPr lang="en-US"/>
              <a:t>residues (pesticide residues)</a:t>
            </a:r>
            <a:endParaRPr/>
          </a:p>
          <a:p>
            <a:pPr indent="-165100" lvl="0" marL="342900" rtl="0" algn="l">
              <a:spcBef>
                <a:spcPts val="560"/>
              </a:spcBef>
              <a:spcAft>
                <a:spcPts val="0"/>
              </a:spcAft>
              <a:buClr>
                <a:schemeClr val="dk1"/>
              </a:buClr>
              <a:buSzPts val="2800"/>
              <a:buFont typeface="Times New Roman"/>
              <a:buNone/>
            </a:pPr>
            <a:r>
              <a:t/>
            </a:r>
            <a:endParaRPr/>
          </a:p>
        </p:txBody>
      </p:sp>
      <p:sp>
        <p:nvSpPr>
          <p:cNvPr id="458" name="Google Shape;458;p2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59" name="Google Shape;459;p23"/>
          <p:cNvSpPr txBox="1"/>
          <p:nvPr/>
        </p:nvSpPr>
        <p:spPr>
          <a:xfrm>
            <a:off x="2133600" y="5257800"/>
            <a:ext cx="7620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2060"/>
              </a:buClr>
              <a:buSzPts val="2400"/>
              <a:buFont typeface="Arial"/>
              <a:buNone/>
            </a:pPr>
            <a:r>
              <a:rPr b="0" i="0" lang="en-US" sz="2400" u="none" cap="none" strike="noStrike">
                <a:solidFill>
                  <a:srgbClr val="002060"/>
                </a:solidFill>
                <a:latin typeface="Arial"/>
                <a:ea typeface="Arial"/>
                <a:cs typeface="Arial"/>
                <a:sym typeface="Arial"/>
              </a:rPr>
              <a:t>Food Safety Standards Authority of India</a:t>
            </a:r>
            <a:endParaRPr b="0" i="0" sz="2400" u="none" cap="none" strike="noStrike">
              <a:solidFill>
                <a:srgbClr val="00206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4"/>
          <p:cNvSpPr txBox="1"/>
          <p:nvPr>
            <p:ph type="title"/>
          </p:nvPr>
        </p:nvSpPr>
        <p:spPr>
          <a:xfrm>
            <a:off x="2273300" y="1144588"/>
            <a:ext cx="6389688" cy="265112"/>
          </a:xfrm>
          <a:prstGeom prst="rect">
            <a:avLst/>
          </a:prstGeom>
          <a:noFill/>
          <a:ln>
            <a:noFill/>
          </a:ln>
        </p:spPr>
        <p:txBody>
          <a:bodyPr anchorCtr="0" anchor="t" bIns="68550" lIns="68550" spcFirstLastPara="1" rIns="68550" wrap="square" tIns="13500">
            <a:noAutofit/>
          </a:bodyPr>
          <a:lstStyle/>
          <a:p>
            <a:pPr indent="0" lvl="0" marL="0" rtl="0" algn="l">
              <a:lnSpc>
                <a:spcPct val="100000"/>
              </a:lnSpc>
              <a:spcBef>
                <a:spcPts val="0"/>
              </a:spcBef>
              <a:spcAft>
                <a:spcPts val="0"/>
              </a:spcAft>
              <a:buClr>
                <a:srgbClr val="000000"/>
              </a:buClr>
              <a:buSzPts val="2800"/>
              <a:buFont typeface="Arial"/>
              <a:buNone/>
            </a:pPr>
            <a:r>
              <a:rPr lang="en-US" sz="2000">
                <a:solidFill>
                  <a:srgbClr val="000000"/>
                </a:solidFill>
              </a:rPr>
              <a:t>Microbiological analysis - pathogens</a:t>
            </a:r>
            <a:br>
              <a:rPr lang="en-US" sz="2000">
                <a:solidFill>
                  <a:srgbClr val="000000"/>
                </a:solidFill>
              </a:rPr>
            </a:br>
            <a:br>
              <a:rPr lang="en-US" sz="2000">
                <a:solidFill>
                  <a:srgbClr val="000000"/>
                </a:solidFill>
              </a:rPr>
            </a:br>
            <a:endParaRPr sz="2000"/>
          </a:p>
        </p:txBody>
      </p:sp>
      <p:sp>
        <p:nvSpPr>
          <p:cNvPr id="465" name="Google Shape;465;p24"/>
          <p:cNvSpPr txBox="1"/>
          <p:nvPr>
            <p:ph idx="12" type="sldNum"/>
          </p:nvPr>
        </p:nvSpPr>
        <p:spPr>
          <a:xfrm>
            <a:off x="9574213" y="5272089"/>
            <a:ext cx="411162" cy="295275"/>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466" name="Google Shape;466;p24"/>
          <p:cNvGraphicFramePr/>
          <p:nvPr/>
        </p:nvGraphicFramePr>
        <p:xfrm>
          <a:off x="2082800" y="1671638"/>
          <a:ext cx="3000000" cy="3000000"/>
        </p:xfrm>
        <a:graphic>
          <a:graphicData uri="http://schemas.openxmlformats.org/drawingml/2006/table">
            <a:tbl>
              <a:tblPr>
                <a:noFill/>
                <a:tableStyleId>{B111A0CD-7FE8-4FF1-84E4-8ECF8684BCC4}</a:tableStyleId>
              </a:tblPr>
              <a:tblGrid>
                <a:gridCol w="2279325"/>
                <a:gridCol w="3869400"/>
                <a:gridCol w="1753850"/>
              </a:tblGrid>
              <a:tr h="960050">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Vibrio cholerae</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IS 5887 (Part 5): 1976</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APHA (4</a:t>
                      </a:r>
                      <a:r>
                        <a:rPr baseline="30000" lang="en-US" sz="1800" u="none" cap="none" strike="noStrike"/>
                        <a:t>th</a:t>
                      </a:r>
                      <a:r>
                        <a:rPr lang="en-US" sz="1800" u="none" cap="none" strike="noStrike"/>
                        <a:t> Edition) Chapter 40-40.5,</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FDA-BAM Chapter 9 </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Detection/25  ml or 25 g</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5725">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Vibrio parahaemolyticus</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IS 5887 (Part 5): 1976</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 FDA-BAM Chapter 9 </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Detection/25  ml or 25 g</a:t>
                      </a:r>
                      <a:endParaRPr sz="1800" u="none" cap="none" strike="noStrike"/>
                    </a:p>
                  </a:txBody>
                  <a:tcPr marT="68550" marB="68550" marR="51425" marL="5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960050">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Listeria Species</a:t>
                      </a:r>
                      <a:endParaRPr sz="1800" u="none" cap="none" strike="noStrike"/>
                    </a:p>
                  </a:txBody>
                  <a:tcPr marT="68550" marB="68550" marR="51425" marL="51425"/>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IS 14988 (Part 1 &amp; 2): 2001</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FDA BAM Chapter 10,</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APHA (4</a:t>
                      </a:r>
                      <a:r>
                        <a:rPr baseline="30000" lang="en-US" sz="1800" u="none" cap="none" strike="noStrike"/>
                        <a:t>th</a:t>
                      </a:r>
                      <a:r>
                        <a:rPr lang="en-US" sz="1800" u="none" cap="none" strike="noStrike"/>
                        <a:t> Edition)  Chapter 36-36.5</a:t>
                      </a:r>
                      <a:endParaRPr sz="1800" u="none" cap="none" strike="noStrike"/>
                    </a:p>
                  </a:txBody>
                  <a:tcPr marT="68550" marB="68550" marR="51425" marL="51425"/>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Qualitative 1g, 25g.</a:t>
                      </a:r>
                      <a:endParaRPr sz="1800" u="none" cap="none" strike="noStrike"/>
                    </a:p>
                  </a:txBody>
                  <a:tcPr marT="68550" marB="68550" marR="51425" marL="51425"/>
                </a:tc>
              </a:tr>
              <a:tr h="719975">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Test For Commercial Sterility</a:t>
                      </a:r>
                      <a:endParaRPr sz="1800" u="none" cap="none" strike="noStrike"/>
                    </a:p>
                  </a:txBody>
                  <a:tcPr marT="68550" marB="68550" marR="51425" marL="51425"/>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APHA (4</a:t>
                      </a:r>
                      <a:r>
                        <a:rPr baseline="30000" lang="en-US" sz="1800" u="none" cap="none" strike="noStrike"/>
                        <a:t>th</a:t>
                      </a:r>
                      <a:r>
                        <a:rPr lang="en-US" sz="1800" u="none" cap="none" strike="noStrike"/>
                        <a:t> Edition) Chapter 61-61.51</a:t>
                      </a:r>
                      <a:endParaRPr sz="1800" u="none" cap="none" strike="noStrike"/>
                    </a:p>
                  </a:txBody>
                  <a:tcPr marT="68550" marB="68550" marR="51425" marL="51425"/>
                </a:tc>
                <a:tc>
                  <a:txBody>
                    <a:bodyPr/>
                    <a:lstStyle/>
                    <a:p>
                      <a:pPr indent="0" lvl="0" marL="0" marR="0" rtl="0" algn="l">
                        <a:spcBef>
                          <a:spcPts val="0"/>
                        </a:spcBef>
                        <a:spcAft>
                          <a:spcPts val="0"/>
                        </a:spcAft>
                        <a:buClr>
                          <a:schemeClr val="dk1"/>
                        </a:buClr>
                        <a:buSzPts val="1800"/>
                        <a:buFont typeface="Times New Roman"/>
                        <a:buNone/>
                      </a:pPr>
                      <a:r>
                        <a:rPr lang="en-US" sz="1800" u="none" cap="none" strike="noStrike"/>
                        <a:t>Qualitative</a:t>
                      </a:r>
                      <a:endParaRPr sz="1800" u="none" cap="none" strike="noStrike"/>
                    </a:p>
                    <a:p>
                      <a:pPr indent="0" lvl="0" marL="0" marR="0" rtl="0" algn="l">
                        <a:spcBef>
                          <a:spcPts val="0"/>
                        </a:spcBef>
                        <a:spcAft>
                          <a:spcPts val="0"/>
                        </a:spcAft>
                        <a:buClr>
                          <a:schemeClr val="dk1"/>
                        </a:buClr>
                        <a:buSzPts val="1800"/>
                        <a:buFont typeface="Times New Roman"/>
                        <a:buNone/>
                      </a:pPr>
                      <a:r>
                        <a:rPr lang="en-US" sz="1800" u="none" cap="none" strike="noStrike"/>
                        <a:t>(Pass/ Fail)</a:t>
                      </a:r>
                      <a:endParaRPr sz="1800" u="none" cap="none" strike="noStrike"/>
                    </a:p>
                  </a:txBody>
                  <a:tcPr marT="68550" marB="68550" marR="51425" marL="5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5"/>
          <p:cNvSpPr txBox="1"/>
          <p:nvPr>
            <p:ph type="title"/>
          </p:nvPr>
        </p:nvSpPr>
        <p:spPr>
          <a:xfrm>
            <a:off x="2581276" y="1130301"/>
            <a:ext cx="7019925" cy="295275"/>
          </a:xfrm>
          <a:prstGeom prst="rect">
            <a:avLst/>
          </a:prstGeom>
          <a:noFill/>
          <a:ln>
            <a:noFill/>
          </a:ln>
        </p:spPr>
        <p:txBody>
          <a:bodyPr anchorCtr="0" anchor="t" bIns="27000" lIns="68550" spcFirstLastPara="1" rIns="68550" wrap="square" tIns="27000">
            <a:noAutofit/>
          </a:bodyPr>
          <a:lstStyle/>
          <a:p>
            <a:pPr indent="0" lvl="0" marL="0" rtl="0" algn="l">
              <a:lnSpc>
                <a:spcPct val="100000"/>
              </a:lnSpc>
              <a:spcBef>
                <a:spcPts val="0"/>
              </a:spcBef>
              <a:spcAft>
                <a:spcPts val="0"/>
              </a:spcAft>
              <a:buClr>
                <a:srgbClr val="669900"/>
              </a:buClr>
              <a:buSzPts val="2800"/>
              <a:buFont typeface="Arial"/>
              <a:buNone/>
            </a:pPr>
            <a:r>
              <a:rPr lang="en-US" sz="2000"/>
              <a:t>Contaminants, </a:t>
            </a:r>
            <a:r>
              <a:rPr lang="en-US" sz="2000">
                <a:solidFill>
                  <a:srgbClr val="44969F"/>
                </a:solidFill>
              </a:rPr>
              <a:t>Toxins</a:t>
            </a:r>
            <a:r>
              <a:rPr lang="en-US" sz="2000"/>
              <a:t> and </a:t>
            </a:r>
            <a:r>
              <a:rPr lang="en-US" sz="2000">
                <a:solidFill>
                  <a:srgbClr val="C00000"/>
                </a:solidFill>
              </a:rPr>
              <a:t>Residues</a:t>
            </a:r>
            <a:endParaRPr sz="2000">
              <a:solidFill>
                <a:srgbClr val="C00000"/>
              </a:solidFill>
            </a:endParaRPr>
          </a:p>
        </p:txBody>
      </p:sp>
      <p:sp>
        <p:nvSpPr>
          <p:cNvPr id="472" name="Google Shape;472;p25"/>
          <p:cNvSpPr txBox="1"/>
          <p:nvPr>
            <p:ph idx="1" type="body"/>
          </p:nvPr>
        </p:nvSpPr>
        <p:spPr>
          <a:xfrm>
            <a:off x="2581276" y="1590676"/>
            <a:ext cx="7191375" cy="3262313"/>
          </a:xfrm>
          <a:prstGeom prst="rect">
            <a:avLst/>
          </a:prstGeom>
          <a:noFill/>
          <a:ln>
            <a:noFill/>
          </a:ln>
        </p:spPr>
        <p:txBody>
          <a:bodyPr anchorCtr="0" anchor="t" bIns="40500" lIns="68550" spcFirstLastPara="1" rIns="68550" wrap="square" tIns="40500">
            <a:noAutofit/>
          </a:bodyPr>
          <a:lstStyle/>
          <a:p>
            <a:pPr indent="0" lvl="0" marL="0" rtl="0" algn="l">
              <a:lnSpc>
                <a:spcPct val="115000"/>
              </a:lnSpc>
              <a:spcBef>
                <a:spcPts val="0"/>
              </a:spcBef>
              <a:spcAft>
                <a:spcPts val="0"/>
              </a:spcAft>
              <a:buClr>
                <a:srgbClr val="980000"/>
              </a:buClr>
              <a:buSzPts val="1800"/>
              <a:buFont typeface="Times New Roman"/>
              <a:buNone/>
            </a:pPr>
            <a:r>
              <a:rPr b="1" lang="en-US" sz="1800">
                <a:solidFill>
                  <a:srgbClr val="980000"/>
                </a:solidFill>
              </a:rPr>
              <a:t>Metal elements  (in foods not specified) upper limit; FSSAI</a:t>
            </a:r>
            <a:endParaRPr b="1" sz="1800">
              <a:solidFill>
                <a:srgbClr val="980000"/>
              </a:solidFill>
            </a:endParaRPr>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Lead 		-	2.5 ppm</a:t>
            </a:r>
            <a:endParaRPr b="1" sz="1800">
              <a:solidFill>
                <a:srgbClr val="4A86E8"/>
              </a:solidFill>
            </a:endParaRPr>
          </a:p>
          <a:p>
            <a:pPr indent="0" lvl="0" marL="0" rtl="0" algn="l">
              <a:lnSpc>
                <a:spcPct val="115000"/>
              </a:lnSpc>
              <a:spcBef>
                <a:spcPts val="0"/>
              </a:spcBef>
              <a:spcAft>
                <a:spcPts val="0"/>
              </a:spcAft>
              <a:buClr>
                <a:schemeClr val="dk1"/>
              </a:buClr>
              <a:buSzPts val="1800"/>
              <a:buFont typeface="Times New Roman"/>
              <a:buNone/>
            </a:pPr>
            <a:r>
              <a:rPr lang="en-US" sz="1800"/>
              <a:t>Copper 		-	30 ppm</a:t>
            </a:r>
            <a:endParaRPr sz="1800"/>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Arsenic		-	1.1 ppm</a:t>
            </a:r>
            <a:endParaRPr b="1" sz="1800">
              <a:solidFill>
                <a:srgbClr val="4A86E8"/>
              </a:solidFill>
            </a:endParaRPr>
          </a:p>
          <a:p>
            <a:pPr indent="0" lvl="0" marL="0" rtl="0" algn="l">
              <a:lnSpc>
                <a:spcPct val="115000"/>
              </a:lnSpc>
              <a:spcBef>
                <a:spcPts val="0"/>
              </a:spcBef>
              <a:spcAft>
                <a:spcPts val="0"/>
              </a:spcAft>
              <a:buClr>
                <a:schemeClr val="dk1"/>
              </a:buClr>
              <a:buSzPts val="1800"/>
              <a:buFont typeface="Times New Roman"/>
              <a:buNone/>
            </a:pPr>
            <a:r>
              <a:rPr lang="en-US" sz="1800"/>
              <a:t>Tin		-	250 ppm</a:t>
            </a:r>
            <a:endParaRPr sz="1800"/>
          </a:p>
          <a:p>
            <a:pPr indent="0" lvl="0" marL="0" rtl="0" algn="l">
              <a:lnSpc>
                <a:spcPct val="115000"/>
              </a:lnSpc>
              <a:spcBef>
                <a:spcPts val="0"/>
              </a:spcBef>
              <a:spcAft>
                <a:spcPts val="0"/>
              </a:spcAft>
              <a:buClr>
                <a:schemeClr val="dk1"/>
              </a:buClr>
              <a:buSzPts val="1800"/>
              <a:buFont typeface="Times New Roman"/>
              <a:buNone/>
            </a:pPr>
            <a:r>
              <a:rPr lang="en-US" sz="1800"/>
              <a:t>Zinc		-	50 ppm</a:t>
            </a:r>
            <a:endParaRPr sz="1800"/>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Cadmium	-	1.5 ppm</a:t>
            </a:r>
            <a:endParaRPr b="1" sz="1800">
              <a:solidFill>
                <a:srgbClr val="4A86E8"/>
              </a:solidFill>
            </a:endParaRPr>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Mercury		-	1.0 ppm</a:t>
            </a:r>
            <a:endParaRPr b="1" sz="1800">
              <a:solidFill>
                <a:srgbClr val="4A86E8"/>
              </a:solidFill>
            </a:endParaRPr>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Methyl Mercury	-	0.25 ppm</a:t>
            </a:r>
            <a:r>
              <a:rPr lang="en-US" sz="1800"/>
              <a:t> (calculated as the element)</a:t>
            </a:r>
            <a:endParaRPr sz="1800"/>
          </a:p>
          <a:p>
            <a:pPr indent="0" lvl="0" marL="0" rtl="0" algn="l">
              <a:lnSpc>
                <a:spcPct val="115000"/>
              </a:lnSpc>
              <a:spcBef>
                <a:spcPts val="450"/>
              </a:spcBef>
              <a:spcAft>
                <a:spcPts val="0"/>
              </a:spcAft>
              <a:buClr>
                <a:srgbClr val="4A86E8"/>
              </a:buClr>
              <a:buSzPts val="1800"/>
              <a:buFont typeface="Times New Roman"/>
              <a:buNone/>
            </a:pPr>
            <a:r>
              <a:rPr b="1" lang="en-US" sz="1800">
                <a:solidFill>
                  <a:srgbClr val="4A86E8"/>
                </a:solidFill>
              </a:rPr>
              <a:t>Chromium 	- 	Refined Sugar	- 20 ppb</a:t>
            </a:r>
            <a:endParaRPr b="1" sz="1800">
              <a:solidFill>
                <a:srgbClr val="4A86E8"/>
              </a:solidFill>
            </a:endParaRPr>
          </a:p>
          <a:p>
            <a:pPr indent="0" lvl="0" marL="0" rtl="0" algn="l">
              <a:lnSpc>
                <a:spcPct val="115000"/>
              </a:lnSpc>
              <a:spcBef>
                <a:spcPts val="0"/>
              </a:spcBef>
              <a:spcAft>
                <a:spcPts val="0"/>
              </a:spcAft>
              <a:buClr>
                <a:srgbClr val="4A86E8"/>
              </a:buClr>
              <a:buSzPts val="1800"/>
              <a:buFont typeface="Times New Roman"/>
              <a:buNone/>
            </a:pPr>
            <a:r>
              <a:rPr b="1" lang="en-US" sz="1800">
                <a:solidFill>
                  <a:srgbClr val="4A86E8"/>
                </a:solidFill>
              </a:rPr>
              <a:t>Nickel 		- 	1.5 ppm</a:t>
            </a:r>
            <a:r>
              <a:rPr lang="en-US" sz="1800">
                <a:solidFill>
                  <a:srgbClr val="4A86E8"/>
                </a:solidFill>
              </a:rPr>
              <a:t> </a:t>
            </a:r>
            <a:r>
              <a:rPr lang="en-US" sz="1800"/>
              <a:t>  </a:t>
            </a:r>
            <a:endParaRPr/>
          </a:p>
          <a:p>
            <a:pPr indent="0" lvl="0" marL="0" rtl="0" algn="l">
              <a:lnSpc>
                <a:spcPct val="115000"/>
              </a:lnSpc>
              <a:spcBef>
                <a:spcPts val="0"/>
              </a:spcBef>
              <a:spcAft>
                <a:spcPts val="0"/>
              </a:spcAft>
              <a:buClr>
                <a:schemeClr val="dk1"/>
              </a:buClr>
              <a:buSzPts val="1800"/>
              <a:buFont typeface="Times New Roman"/>
              <a:buNone/>
            </a:pPr>
            <a:r>
              <a:rPr lang="en-US" sz="1200"/>
              <a:t>All hydrogenated, partially hydrogenated, inter-esterified vegetable oils and fats such as vanaspati, bakery and industrial margarine, bakery shortening</a:t>
            </a:r>
            <a:endParaRPr sz="1800"/>
          </a:p>
          <a:p>
            <a:pPr indent="0" lvl="0" marL="0" rtl="0" algn="l">
              <a:lnSpc>
                <a:spcPct val="115000"/>
              </a:lnSpc>
              <a:spcBef>
                <a:spcPts val="0"/>
              </a:spcBef>
              <a:spcAft>
                <a:spcPts val="0"/>
              </a:spcAft>
              <a:buClr>
                <a:schemeClr val="dk1"/>
              </a:buClr>
              <a:buSzPts val="1800"/>
              <a:buFont typeface="Times New Roman"/>
              <a:buNone/>
            </a:pPr>
            <a:r>
              <a:t/>
            </a:r>
            <a:endParaRPr sz="1800"/>
          </a:p>
          <a:p>
            <a:pPr indent="0" lvl="0" marL="0" rtl="0" algn="l">
              <a:lnSpc>
                <a:spcPct val="115000"/>
              </a:lnSpc>
              <a:spcBef>
                <a:spcPts val="0"/>
              </a:spcBef>
              <a:spcAft>
                <a:spcPts val="0"/>
              </a:spcAft>
              <a:buClr>
                <a:schemeClr val="dk1"/>
              </a:buClr>
              <a:buSzPts val="1800"/>
              <a:buFont typeface="Times New Roman"/>
              <a:buNone/>
            </a:pPr>
            <a:r>
              <a:t/>
            </a:r>
            <a:endParaRPr/>
          </a:p>
        </p:txBody>
      </p:sp>
      <p:sp>
        <p:nvSpPr>
          <p:cNvPr id="473" name="Google Shape;473;p25"/>
          <p:cNvSpPr txBox="1"/>
          <p:nvPr>
            <p:ph idx="12" type="sldNum"/>
          </p:nvPr>
        </p:nvSpPr>
        <p:spPr>
          <a:xfrm>
            <a:off x="9432926" y="5183189"/>
            <a:ext cx="411163" cy="295275"/>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cxnSp>
        <p:nvCxnSpPr>
          <p:cNvPr id="474" name="Google Shape;474;p25"/>
          <p:cNvCxnSpPr/>
          <p:nvPr/>
        </p:nvCxnSpPr>
        <p:spPr>
          <a:xfrm flipH="1" rot="10800000">
            <a:off x="2581275" y="4522789"/>
            <a:ext cx="6770688" cy="39687"/>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6"/>
          <p:cNvSpPr txBox="1"/>
          <p:nvPr>
            <p:ph idx="12" type="sldNum"/>
          </p:nvPr>
        </p:nvSpPr>
        <p:spPr>
          <a:xfrm>
            <a:off x="9021763" y="4997451"/>
            <a:ext cx="411162" cy="295275"/>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80" name="Google Shape;480;p26"/>
          <p:cNvPicPr preferRelativeResize="0"/>
          <p:nvPr/>
        </p:nvPicPr>
        <p:blipFill rotWithShape="1">
          <a:blip r:embed="rId3">
            <a:alphaModFix/>
          </a:blip>
          <a:srcRect b="0" l="0" r="0" t="0"/>
          <a:stretch/>
        </p:blipFill>
        <p:spPr>
          <a:xfrm>
            <a:off x="1981200" y="1295400"/>
            <a:ext cx="6172200" cy="4572000"/>
          </a:xfrm>
          <a:prstGeom prst="rect">
            <a:avLst/>
          </a:prstGeom>
          <a:noFill/>
          <a:ln>
            <a:noFill/>
          </a:ln>
        </p:spPr>
      </p:pic>
      <p:pic>
        <p:nvPicPr>
          <p:cNvPr id="481" name="Google Shape;481;p26"/>
          <p:cNvPicPr preferRelativeResize="0"/>
          <p:nvPr/>
        </p:nvPicPr>
        <p:blipFill rotWithShape="1">
          <a:blip r:embed="rId4">
            <a:alphaModFix/>
          </a:blip>
          <a:srcRect b="0" l="0" r="0" t="0"/>
          <a:stretch/>
        </p:blipFill>
        <p:spPr>
          <a:xfrm>
            <a:off x="8228012" y="3831648"/>
            <a:ext cx="2409825" cy="202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7"/>
          <p:cNvSpPr txBox="1"/>
          <p:nvPr>
            <p:ph type="title"/>
          </p:nvPr>
        </p:nvSpPr>
        <p:spPr>
          <a:xfrm>
            <a:off x="2532063" y="990600"/>
            <a:ext cx="5988050" cy="301625"/>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Clr>
                <a:srgbClr val="669900"/>
              </a:buClr>
              <a:buSzPts val="2800"/>
              <a:buFont typeface="Arial"/>
              <a:buNone/>
            </a:pPr>
            <a:r>
              <a:rPr lang="en-US" sz="2000"/>
              <a:t>Regulatory limits of mycotoxins</a:t>
            </a:r>
            <a:endParaRPr sz="2000"/>
          </a:p>
        </p:txBody>
      </p:sp>
      <p:sp>
        <p:nvSpPr>
          <p:cNvPr id="487" name="Google Shape;487;p27"/>
          <p:cNvSpPr txBox="1"/>
          <p:nvPr>
            <p:ph idx="12" type="sldNum"/>
          </p:nvPr>
        </p:nvSpPr>
        <p:spPr>
          <a:xfrm>
            <a:off x="9690101" y="5310189"/>
            <a:ext cx="411163" cy="295275"/>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graphicFrame>
        <p:nvGraphicFramePr>
          <p:cNvPr id="488" name="Google Shape;488;p27"/>
          <p:cNvGraphicFramePr/>
          <p:nvPr/>
        </p:nvGraphicFramePr>
        <p:xfrm>
          <a:off x="2532063" y="1542071"/>
          <a:ext cx="3000000" cy="3000000"/>
        </p:xfrm>
        <a:graphic>
          <a:graphicData uri="http://schemas.openxmlformats.org/drawingml/2006/table">
            <a:tbl>
              <a:tblPr>
                <a:noFill/>
                <a:tableStyleId>{B111A0CD-7FE8-4FF1-84E4-8ECF8684BCC4}</a:tableStyleId>
              </a:tblPr>
              <a:tblGrid>
                <a:gridCol w="1817600"/>
                <a:gridCol w="3060450"/>
                <a:gridCol w="2383175"/>
              </a:tblGrid>
              <a:tr h="426575">
                <a:tc>
                  <a:txBody>
                    <a:bodyPr/>
                    <a:lstStyle/>
                    <a:p>
                      <a:pPr indent="0" lvl="0" marL="0" marR="0" rtl="0" algn="l">
                        <a:spcBef>
                          <a:spcPts val="0"/>
                        </a:spcBef>
                        <a:spcAft>
                          <a:spcPts val="0"/>
                        </a:spcAft>
                        <a:buClr>
                          <a:schemeClr val="dk1"/>
                        </a:buClr>
                        <a:buSzPts val="1900"/>
                        <a:buFont typeface="Times New Roman"/>
                        <a:buNone/>
                      </a:pPr>
                      <a:r>
                        <a:rPr b="1" lang="en-US" sz="1900" u="none" cap="none" strike="noStrike"/>
                        <a:t>Toxin</a:t>
                      </a:r>
                      <a:endParaRPr b="1" sz="1900" u="none" cap="none" strike="noStrike"/>
                    </a:p>
                  </a:txBody>
                  <a:tcPr marT="68525" marB="68525" marR="68575" marL="68575">
                    <a:solidFill>
                      <a:srgbClr val="CBCBEF"/>
                    </a:solidFill>
                  </a:tcPr>
                </a:tc>
                <a:tc>
                  <a:txBody>
                    <a:bodyPr/>
                    <a:lstStyle/>
                    <a:p>
                      <a:pPr indent="0" lvl="0" marL="0" marR="0" rtl="0" algn="l">
                        <a:spcBef>
                          <a:spcPts val="0"/>
                        </a:spcBef>
                        <a:spcAft>
                          <a:spcPts val="0"/>
                        </a:spcAft>
                        <a:buClr>
                          <a:schemeClr val="dk1"/>
                        </a:buClr>
                        <a:buSzPts val="1900"/>
                        <a:buFont typeface="Times New Roman"/>
                        <a:buNone/>
                      </a:pPr>
                      <a:r>
                        <a:rPr b="1" lang="en-US" sz="1900" u="none" cap="none" strike="noStrike"/>
                        <a:t>Article of food</a:t>
                      </a:r>
                      <a:endParaRPr b="1" sz="1900" u="none" cap="none" strike="noStrike"/>
                    </a:p>
                  </a:txBody>
                  <a:tcPr marT="68525" marB="68525" marR="68575" marL="68575">
                    <a:solidFill>
                      <a:srgbClr val="CBCBEF"/>
                    </a:solidFill>
                  </a:tcPr>
                </a:tc>
                <a:tc>
                  <a:txBody>
                    <a:bodyPr/>
                    <a:lstStyle/>
                    <a:p>
                      <a:pPr indent="0" lvl="0" marL="0" marR="0" rtl="0" algn="l">
                        <a:spcBef>
                          <a:spcPts val="0"/>
                        </a:spcBef>
                        <a:spcAft>
                          <a:spcPts val="0"/>
                        </a:spcAft>
                        <a:buClr>
                          <a:schemeClr val="dk1"/>
                        </a:buClr>
                        <a:buSzPts val="1900"/>
                        <a:buFont typeface="Times New Roman"/>
                        <a:buNone/>
                      </a:pPr>
                      <a:r>
                        <a:rPr b="1" lang="en-US" sz="1900" u="none" cap="none" strike="noStrike"/>
                        <a:t>Limit 𝞵g/kg (FSSAI)</a:t>
                      </a:r>
                      <a:endParaRPr b="1" sz="1900" u="none" cap="none" strike="noStrike"/>
                    </a:p>
                  </a:txBody>
                  <a:tcPr marT="68525" marB="68525" marR="68575" marL="68575">
                    <a:solidFill>
                      <a:srgbClr val="CBCBEF"/>
                    </a:solidFill>
                  </a:tcPr>
                </a:tc>
              </a:tr>
              <a:tr h="35805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Aflatoxin</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Cereals, pulses and products</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15.0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Ready to eat products</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10.0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Oilseeds, nuts</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15.0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Spices</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30.0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Aflatoxin M1</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Milk</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0.5; 0.05 (EU)</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Patulin</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Apple juice</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50.0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Ochratoxin A</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Wheat, barley and rye</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20.0</a:t>
                      </a:r>
                      <a:endParaRPr sz="2000" u="none" cap="none" strike="noStrike"/>
                    </a:p>
                  </a:txBody>
                  <a:tcPr marT="34275" marB="34275" marR="68575" marL="68575"/>
                </a:tc>
              </a:tr>
              <a:tr h="35805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Deoxynivalenol</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Wheat</a:t>
                      </a:r>
                      <a:endParaRPr sz="2000" u="none" cap="none" strike="noStrike"/>
                    </a:p>
                  </a:txBody>
                  <a:tcPr marT="34275" marB="34275"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1000.0</a:t>
                      </a:r>
                      <a:endParaRPr sz="2000" u="none" cap="none" strike="noStrike"/>
                    </a:p>
                  </a:txBody>
                  <a:tcPr marT="34275" marB="34275" marR="68575" marL="68575"/>
                </a:tc>
              </a:tr>
            </a:tbl>
          </a:graphicData>
        </a:graphic>
      </p:graphicFrame>
      <p:sp>
        <p:nvSpPr>
          <p:cNvPr id="489" name="Google Shape;489;p27"/>
          <p:cNvSpPr txBox="1"/>
          <p:nvPr/>
        </p:nvSpPr>
        <p:spPr>
          <a:xfrm>
            <a:off x="2532064" y="5205299"/>
            <a:ext cx="7261225" cy="83185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US FDA and EU have more stricter regulatory requirements for mycotoxins.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95" name="Google Shape;495;p28"/>
          <p:cNvSpPr txBox="1"/>
          <p:nvPr/>
        </p:nvSpPr>
        <p:spPr>
          <a:xfrm>
            <a:off x="2681289" y="1004889"/>
            <a:ext cx="7300911" cy="428625"/>
          </a:xfrm>
          <a:prstGeom prst="rect">
            <a:avLst/>
          </a:prstGeom>
          <a:noFill/>
          <a:ln>
            <a:noFill/>
          </a:ln>
        </p:spPr>
        <p:txBody>
          <a:bodyPr anchorCtr="0" anchor="t" bIns="68550" lIns="68550" spcFirstLastPara="1" rIns="68550" wrap="square" tIns="68550">
            <a:noAutofit/>
          </a:bodyPr>
          <a:lstStyle/>
          <a:p>
            <a:pPr indent="0" lvl="0" marL="0" marR="0" rtl="0" algn="ctr">
              <a:spcBef>
                <a:spcPts val="0"/>
              </a:spcBef>
              <a:spcAft>
                <a:spcPts val="0"/>
              </a:spcAft>
              <a:buNone/>
            </a:pPr>
            <a:r>
              <a:rPr b="1" i="0" lang="en-US" sz="2400" u="none" cap="none" strike="noStrike">
                <a:solidFill>
                  <a:srgbClr val="669900"/>
                </a:solidFill>
                <a:latin typeface="Arial"/>
                <a:ea typeface="Arial"/>
                <a:cs typeface="Arial"/>
                <a:sym typeface="Arial"/>
              </a:rPr>
              <a:t>Residues (Insecticides, Herbicides, Fungicides)</a:t>
            </a:r>
            <a:endParaRPr/>
          </a:p>
        </p:txBody>
      </p:sp>
      <p:sp>
        <p:nvSpPr>
          <p:cNvPr id="496" name="Google Shape;496;p28"/>
          <p:cNvSpPr txBox="1"/>
          <p:nvPr/>
        </p:nvSpPr>
        <p:spPr>
          <a:xfrm>
            <a:off x="2286000" y="1600201"/>
            <a:ext cx="7912100" cy="4252913"/>
          </a:xfrm>
          <a:prstGeom prst="rect">
            <a:avLst/>
          </a:prstGeom>
          <a:noFill/>
          <a:ln>
            <a:noFill/>
          </a:ln>
        </p:spPr>
        <p:txBody>
          <a:bodyPr anchorCtr="0" anchor="t" bIns="68550" lIns="68550" spcFirstLastPara="1" rIns="68550" wrap="square" tIns="68550">
            <a:noAutofit/>
          </a:bodyPr>
          <a:lstStyle/>
          <a:p>
            <a:pPr indent="-270000" lvl="0" marL="2700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567 formulations of 272 insecticides - registered in India. </a:t>
            </a:r>
            <a:endParaRPr/>
          </a:p>
          <a:p>
            <a:pPr indent="-270000" lvl="0" marL="270000" marR="0" rtl="0" algn="l">
              <a:spcBef>
                <a:spcPts val="85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More than 150 combinations are also registered</a:t>
            </a:r>
            <a:endParaRPr/>
          </a:p>
          <a:p>
            <a:pPr indent="-270000" lvl="0" marL="270000" marR="0" rtl="0" algn="l">
              <a:spcBef>
                <a:spcPts val="85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Worldwide, more than 1200 active substances are registered for pesticides production. </a:t>
            </a:r>
            <a:r>
              <a:rPr b="0" i="1" lang="en-US" sz="2000" u="none" cap="none" strike="noStrike">
                <a:solidFill>
                  <a:srgbClr val="C00000"/>
                </a:solidFill>
                <a:latin typeface="Times New Roman"/>
                <a:ea typeface="Times New Roman"/>
                <a:cs typeface="Times New Roman"/>
                <a:sym typeface="Times New Roman"/>
              </a:rPr>
              <a:t>Pesticides can be classified into more than 100 classes/groups, for example, Carbamates, Triazines, Pyrethroids, Organophosphates, Organochlorines, Phenoxy alkane Pesticides, Pesticides based on glyphosate….</a:t>
            </a:r>
            <a:endParaRPr b="0" i="0" sz="2000" u="none" cap="none" strike="noStrike">
              <a:solidFill>
                <a:schemeClr val="dk1"/>
              </a:solidFill>
              <a:latin typeface="Times New Roman"/>
              <a:ea typeface="Times New Roman"/>
              <a:cs typeface="Times New Roman"/>
              <a:sym typeface="Times New Roman"/>
            </a:endParaRPr>
          </a:p>
          <a:p>
            <a:pPr indent="-270000" lvl="0" marL="270000" marR="0" rtl="0" algn="l">
              <a:spcBef>
                <a:spcPts val="85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Organochlorines, organophosphates, carbamates and pyrethroids</a:t>
            </a:r>
            <a:endParaRPr/>
          </a:p>
          <a:p>
            <a:pPr indent="-270000" lvl="0" marL="270000" marR="0" rtl="0" algn="l">
              <a:spcBef>
                <a:spcPts val="850"/>
              </a:spcBef>
              <a:spcAft>
                <a:spcPts val="45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Tolerance limits of the residues (insecticides, herbicides, fungicides) on crop, food commodities are prescribed under regulations. Also called MRLs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02" name="Google Shape;502;p29"/>
          <p:cNvSpPr txBox="1"/>
          <p:nvPr/>
        </p:nvSpPr>
        <p:spPr>
          <a:xfrm>
            <a:off x="2244725" y="1271589"/>
            <a:ext cx="7327900" cy="428625"/>
          </a:xfrm>
          <a:prstGeom prst="rect">
            <a:avLst/>
          </a:prstGeom>
          <a:noFill/>
          <a:ln>
            <a:noFill/>
          </a:ln>
        </p:spPr>
        <p:txBody>
          <a:bodyPr anchorCtr="0" anchor="t" bIns="68550" lIns="68550" spcFirstLastPara="1" rIns="68550" wrap="square" tIns="68550">
            <a:noAutofit/>
          </a:bodyPr>
          <a:lstStyle/>
          <a:p>
            <a:pPr indent="0" lvl="0" marL="0" marR="0" rtl="0" algn="ctr">
              <a:spcBef>
                <a:spcPts val="0"/>
              </a:spcBef>
              <a:spcAft>
                <a:spcPts val="0"/>
              </a:spcAft>
              <a:buNone/>
            </a:pPr>
            <a:r>
              <a:rPr b="1" i="0" lang="en-US" sz="2000" u="none" cap="none" strike="noStrike">
                <a:solidFill>
                  <a:srgbClr val="669900"/>
                </a:solidFill>
                <a:latin typeface="Arial"/>
                <a:ea typeface="Arial"/>
                <a:cs typeface="Arial"/>
                <a:sym typeface="Arial"/>
              </a:rPr>
              <a:t>FSSAI Tolerance Limits - Residues</a:t>
            </a:r>
            <a:endParaRPr/>
          </a:p>
        </p:txBody>
      </p:sp>
      <p:graphicFrame>
        <p:nvGraphicFramePr>
          <p:cNvPr id="503" name="Google Shape;503;p29"/>
          <p:cNvGraphicFramePr/>
          <p:nvPr/>
        </p:nvGraphicFramePr>
        <p:xfrm>
          <a:off x="2233613" y="2105025"/>
          <a:ext cx="3000000" cy="3000000"/>
        </p:xfrm>
        <a:graphic>
          <a:graphicData uri="http://schemas.openxmlformats.org/drawingml/2006/table">
            <a:tbl>
              <a:tblPr>
                <a:noFill/>
                <a:tableStyleId>{B111A0CD-7FE8-4FF1-84E4-8ECF8684BCC4}</a:tableStyleId>
              </a:tblPr>
              <a:tblGrid>
                <a:gridCol w="2350300"/>
                <a:gridCol w="2401525"/>
                <a:gridCol w="2999925"/>
              </a:tblGrid>
              <a:tr h="746675">
                <a:tc>
                  <a:txBody>
                    <a:bodyPr/>
                    <a:lstStyle/>
                    <a:p>
                      <a:pPr indent="0" lvl="0" marL="0" marR="0" rtl="0" algn="l">
                        <a:spcBef>
                          <a:spcPts val="0"/>
                        </a:spcBef>
                        <a:spcAft>
                          <a:spcPts val="0"/>
                        </a:spcAft>
                        <a:buClr>
                          <a:schemeClr val="dk1"/>
                        </a:buClr>
                        <a:buSzPts val="2000"/>
                        <a:buFont typeface="Times New Roman"/>
                        <a:buNone/>
                      </a:pPr>
                      <a:r>
                        <a:rPr b="1" lang="en-US" sz="2000" u="none" cap="none" strike="noStrike"/>
                        <a:t>Name of the insecticide</a:t>
                      </a:r>
                      <a:endParaRPr b="1"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b="1" lang="en-US" sz="2000" u="none" cap="none" strike="noStrike"/>
                        <a:t>Crop/commodity</a:t>
                      </a:r>
                      <a:endParaRPr b="1"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b="1" lang="en-US" sz="2000" u="none" cap="none" strike="noStrike"/>
                        <a:t>Tolerance limit </a:t>
                      </a:r>
                      <a:endParaRPr/>
                    </a:p>
                    <a:p>
                      <a:pPr indent="0" lvl="0" marL="0" marR="0" rtl="0" algn="l">
                        <a:spcBef>
                          <a:spcPts val="0"/>
                        </a:spcBef>
                        <a:spcAft>
                          <a:spcPts val="0"/>
                        </a:spcAft>
                        <a:buClr>
                          <a:schemeClr val="dk1"/>
                        </a:buClr>
                        <a:buSzPts val="2000"/>
                        <a:buFont typeface="Times New Roman"/>
                        <a:buNone/>
                      </a:pPr>
                      <a:r>
                        <a:rPr b="1" lang="en-US" sz="2000" u="none" cap="none" strike="noStrike"/>
                        <a:t>(mg/kg or ppm)</a:t>
                      </a:r>
                      <a:endParaRPr b="1" sz="2000" u="none" cap="none" strike="noStrike"/>
                    </a:p>
                  </a:txBody>
                  <a:tcPr marT="68550" marB="68550" marR="68575" marL="68575"/>
                </a:tc>
              </a:tr>
              <a:tr h="44190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Aldrin, Dieldrin</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Food grains</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0.01</a:t>
                      </a:r>
                      <a:endParaRPr sz="2000" u="none" cap="none" strike="noStrike"/>
                    </a:p>
                  </a:txBody>
                  <a:tcPr marT="68550" marB="68550" marR="68575" marL="68575"/>
                </a:tc>
              </a:tr>
              <a:tr h="441900">
                <a:tc>
                  <a:txBody>
                    <a:bodyPr/>
                    <a:lstStyle/>
                    <a:p>
                      <a:pPr indent="0" lvl="0" marL="0" marR="0" rtl="0" algn="l">
                        <a:spcBef>
                          <a:spcPts val="0"/>
                        </a:spcBef>
                        <a:spcAft>
                          <a:spcPts val="0"/>
                        </a:spcAft>
                        <a:buClr>
                          <a:schemeClr val="dk1"/>
                        </a:buClr>
                        <a:buSzPts val="2000"/>
                        <a:buFont typeface="Times New Roman"/>
                        <a:buNone/>
                      </a:pPr>
                      <a:r>
                        <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Milled foodgrains</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Nil</a:t>
                      </a:r>
                      <a:endParaRPr sz="2000" u="none" cap="none" strike="noStrike"/>
                    </a:p>
                  </a:txBody>
                  <a:tcPr marT="68550" marB="68550" marR="68575" marL="68575"/>
                </a:tc>
              </a:tr>
              <a:tr h="441900">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Fenitrothion</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Food grains</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0.02</a:t>
                      </a:r>
                      <a:endParaRPr sz="2000" u="none" cap="none" strike="noStrike"/>
                    </a:p>
                  </a:txBody>
                  <a:tcPr marT="68550" marB="68550" marR="68575" marL="68575"/>
                </a:tc>
              </a:tr>
              <a:tr h="441900">
                <a:tc>
                  <a:txBody>
                    <a:bodyPr/>
                    <a:lstStyle/>
                    <a:p>
                      <a:pPr indent="0" lvl="0" marL="0" marR="0" rtl="0" algn="l">
                        <a:spcBef>
                          <a:spcPts val="0"/>
                        </a:spcBef>
                        <a:spcAft>
                          <a:spcPts val="0"/>
                        </a:spcAft>
                        <a:buClr>
                          <a:schemeClr val="dk1"/>
                        </a:buClr>
                        <a:buSzPts val="2000"/>
                        <a:buFont typeface="Times New Roman"/>
                        <a:buNone/>
                      </a:pPr>
                      <a:r>
                        <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Milled foodgrains</a:t>
                      </a:r>
                      <a:endParaRPr sz="2000" u="none" cap="none" strike="noStrike"/>
                    </a:p>
                  </a:txBody>
                  <a:tcPr marT="68550" marB="68550" marR="68575" marL="68575"/>
                </a:tc>
                <a:tc>
                  <a:txBody>
                    <a:bodyPr/>
                    <a:lstStyle/>
                    <a:p>
                      <a:pPr indent="0" lvl="0" marL="0" marR="0" rtl="0" algn="l">
                        <a:spcBef>
                          <a:spcPts val="0"/>
                        </a:spcBef>
                        <a:spcAft>
                          <a:spcPts val="0"/>
                        </a:spcAft>
                        <a:buClr>
                          <a:schemeClr val="dk1"/>
                        </a:buClr>
                        <a:buSzPts val="2000"/>
                        <a:buFont typeface="Times New Roman"/>
                        <a:buNone/>
                      </a:pPr>
                      <a:r>
                        <a:rPr lang="en-US" sz="2000" u="none" cap="none" strike="noStrike"/>
                        <a:t>0.005</a:t>
                      </a:r>
                      <a:endParaRPr sz="2000" u="none" cap="none" strike="noStrike"/>
                    </a:p>
                  </a:txBody>
                  <a:tcPr marT="68550" marB="68550" marR="68575" marL="68575"/>
                </a:tc>
              </a:tr>
              <a:tr h="319975">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r>
              <a:tr h="319975">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r>
              <a:tr h="319975">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c>
                  <a:txBody>
                    <a:bodyPr/>
                    <a:lstStyle/>
                    <a:p>
                      <a:pPr indent="0" lvl="0" marL="0" marR="0" rtl="0" algn="l">
                        <a:spcBef>
                          <a:spcPts val="0"/>
                        </a:spcBef>
                        <a:spcAft>
                          <a:spcPts val="0"/>
                        </a:spcAft>
                        <a:buClr>
                          <a:schemeClr val="dk1"/>
                        </a:buClr>
                        <a:buSzPts val="1000"/>
                        <a:buFont typeface="Times New Roman"/>
                        <a:buNone/>
                      </a:pPr>
                      <a:r>
                        <a:t/>
                      </a:r>
                      <a:endParaRPr sz="1000" u="none" cap="none" strike="noStrike"/>
                    </a:p>
                  </a:txBody>
                  <a:tcPr marT="68550" marB="68550" marR="68575" marL="68575"/>
                </a:tc>
              </a:tr>
              <a:tr h="319975">
                <a:tc>
                  <a:txBody>
                    <a:bodyPr/>
                    <a:lstStyle/>
                    <a:p>
                      <a:pPr indent="0" lvl="0" marL="0" marR="0" rtl="0" algn="l">
                        <a:spcBef>
                          <a:spcPts val="0"/>
                        </a:spcBef>
                        <a:spcAft>
                          <a:spcPts val="0"/>
                        </a:spcAft>
                        <a:buClr>
                          <a:schemeClr val="dk1"/>
                        </a:buClr>
                        <a:buSzPts val="1100"/>
                        <a:buFont typeface="Times New Roman"/>
                        <a:buNone/>
                      </a:pPr>
                      <a:r>
                        <a:t/>
                      </a:r>
                      <a:endParaRPr sz="1100" u="none" cap="none" strike="noStrike"/>
                    </a:p>
                  </a:txBody>
                  <a:tcPr marT="68550" marB="68550" marR="68575" marL="68575"/>
                </a:tc>
                <a:tc>
                  <a:txBody>
                    <a:bodyPr/>
                    <a:lstStyle/>
                    <a:p>
                      <a:pPr indent="0" lvl="0" marL="0" marR="0" rtl="0" algn="l">
                        <a:spcBef>
                          <a:spcPts val="0"/>
                        </a:spcBef>
                        <a:spcAft>
                          <a:spcPts val="0"/>
                        </a:spcAft>
                        <a:buClr>
                          <a:schemeClr val="dk1"/>
                        </a:buClr>
                        <a:buSzPts val="1100"/>
                        <a:buFont typeface="Times New Roman"/>
                        <a:buNone/>
                      </a:pPr>
                      <a:r>
                        <a:t/>
                      </a:r>
                      <a:endParaRPr sz="1100" u="none" cap="none" strike="noStrike"/>
                    </a:p>
                  </a:txBody>
                  <a:tcPr marT="68550" marB="68550" marR="68575" marL="68575"/>
                </a:tc>
                <a:tc>
                  <a:txBody>
                    <a:bodyPr/>
                    <a:lstStyle/>
                    <a:p>
                      <a:pPr indent="0" lvl="0" marL="0" marR="0" rtl="0" algn="l">
                        <a:spcBef>
                          <a:spcPts val="0"/>
                        </a:spcBef>
                        <a:spcAft>
                          <a:spcPts val="0"/>
                        </a:spcAft>
                        <a:buClr>
                          <a:schemeClr val="dk1"/>
                        </a:buClr>
                        <a:buSzPts val="1100"/>
                        <a:buFont typeface="Times New Roman"/>
                        <a:buNone/>
                      </a:pPr>
                      <a:r>
                        <a:t/>
                      </a:r>
                      <a:endParaRPr sz="1100" u="none" cap="none" strike="noStrike"/>
                    </a:p>
                  </a:txBody>
                  <a:tcPr marT="68550" marB="68550" marR="68575" marL="6857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Who is at risk?</a:t>
            </a:r>
            <a:endParaRPr/>
          </a:p>
        </p:txBody>
      </p:sp>
      <p:sp>
        <p:nvSpPr>
          <p:cNvPr id="285" name="Google Shape;285;p3"/>
          <p:cNvSpPr txBox="1"/>
          <p:nvPr>
            <p:ph idx="1" type="body"/>
          </p:nvPr>
        </p:nvSpPr>
        <p:spPr>
          <a:xfrm>
            <a:off x="4229100" y="1839913"/>
            <a:ext cx="4686300" cy="4114800"/>
          </a:xfrm>
          <a:prstGeom prst="rect">
            <a:avLst/>
          </a:prstGeom>
          <a:noFill/>
          <a:ln>
            <a:noFill/>
          </a:ln>
        </p:spPr>
        <p:txBody>
          <a:bodyPr anchorCtr="0" anchor="t" bIns="45700" lIns="91425" spcFirstLastPara="1" rIns="91425" wrap="square" tIns="45700">
            <a:noAutofit/>
          </a:bodyPr>
          <a:lstStyle/>
          <a:p>
            <a:pPr indent="-285750" lvl="1" marL="742950" rtl="0" algn="l">
              <a:lnSpc>
                <a:spcPct val="150000"/>
              </a:lnSpc>
              <a:spcBef>
                <a:spcPts val="0"/>
              </a:spcBef>
              <a:spcAft>
                <a:spcPts val="0"/>
              </a:spcAft>
              <a:buClr>
                <a:schemeClr val="dk1"/>
              </a:buClr>
              <a:buSzPts val="2400"/>
              <a:buFont typeface="Times New Roman"/>
              <a:buChar char="–"/>
            </a:pPr>
            <a:r>
              <a:rPr lang="en-US"/>
              <a:t>Infants</a:t>
            </a:r>
            <a:endParaRPr/>
          </a:p>
          <a:p>
            <a:pPr indent="-285750" lvl="1" marL="742950" rtl="0" algn="l">
              <a:lnSpc>
                <a:spcPct val="150000"/>
              </a:lnSpc>
              <a:spcBef>
                <a:spcPts val="480"/>
              </a:spcBef>
              <a:spcAft>
                <a:spcPts val="0"/>
              </a:spcAft>
              <a:buClr>
                <a:schemeClr val="dk1"/>
              </a:buClr>
              <a:buSzPts val="2400"/>
              <a:buFont typeface="Times New Roman"/>
              <a:buChar char="–"/>
            </a:pPr>
            <a:r>
              <a:rPr lang="en-US"/>
              <a:t>Toddlers</a:t>
            </a:r>
            <a:endParaRPr/>
          </a:p>
          <a:p>
            <a:pPr indent="-285750" lvl="1" marL="742950" rtl="0" algn="l">
              <a:lnSpc>
                <a:spcPct val="150000"/>
              </a:lnSpc>
              <a:spcBef>
                <a:spcPts val="480"/>
              </a:spcBef>
              <a:spcAft>
                <a:spcPts val="0"/>
              </a:spcAft>
              <a:buClr>
                <a:schemeClr val="dk1"/>
              </a:buClr>
              <a:buSzPts val="2400"/>
              <a:buFont typeface="Times New Roman"/>
              <a:buChar char="–"/>
            </a:pPr>
            <a:r>
              <a:rPr lang="en-US"/>
              <a:t>Elderly</a:t>
            </a:r>
            <a:endParaRPr/>
          </a:p>
          <a:p>
            <a:pPr indent="-285750" lvl="1" marL="742950" rtl="0" algn="l">
              <a:lnSpc>
                <a:spcPct val="150000"/>
              </a:lnSpc>
              <a:spcBef>
                <a:spcPts val="480"/>
              </a:spcBef>
              <a:spcAft>
                <a:spcPts val="0"/>
              </a:spcAft>
              <a:buClr>
                <a:schemeClr val="dk1"/>
              </a:buClr>
              <a:buSzPts val="2400"/>
              <a:buFont typeface="Times New Roman"/>
              <a:buChar char="–"/>
            </a:pPr>
            <a:r>
              <a:rPr lang="en-US"/>
              <a:t>Pregnant women</a:t>
            </a:r>
            <a:endParaRPr/>
          </a:p>
          <a:p>
            <a:pPr indent="-285750" lvl="1" marL="742950" rtl="0" algn="l">
              <a:lnSpc>
                <a:spcPct val="150000"/>
              </a:lnSpc>
              <a:spcBef>
                <a:spcPts val="480"/>
              </a:spcBef>
              <a:spcAft>
                <a:spcPts val="0"/>
              </a:spcAft>
              <a:buClr>
                <a:schemeClr val="dk1"/>
              </a:buClr>
              <a:buSzPts val="2400"/>
              <a:buFont typeface="Times New Roman"/>
              <a:buChar char="–"/>
            </a:pPr>
            <a:r>
              <a:rPr lang="en-US"/>
              <a:t>Immunocompromised</a:t>
            </a:r>
            <a:endParaRPr/>
          </a:p>
          <a:p>
            <a:pPr indent="-285750" lvl="1" marL="742950" rtl="0" algn="l">
              <a:lnSpc>
                <a:spcPct val="150000"/>
              </a:lnSpc>
              <a:spcBef>
                <a:spcPts val="480"/>
              </a:spcBef>
              <a:spcAft>
                <a:spcPts val="0"/>
              </a:spcAft>
              <a:buClr>
                <a:schemeClr val="dk1"/>
              </a:buClr>
              <a:buSzPts val="2400"/>
              <a:buFont typeface="Times New Roman"/>
              <a:buChar char="–"/>
            </a:pPr>
            <a:r>
              <a:rPr lang="en-US"/>
              <a:t>Taking specific medications</a:t>
            </a:r>
            <a:endParaRPr/>
          </a:p>
          <a:p>
            <a:pPr indent="-165100" lvl="0" marL="342900" rtl="0" algn="l">
              <a:spcBef>
                <a:spcPts val="560"/>
              </a:spcBef>
              <a:spcAft>
                <a:spcPts val="0"/>
              </a:spcAft>
              <a:buClr>
                <a:schemeClr val="dk1"/>
              </a:buClr>
              <a:buSzPts val="2800"/>
              <a:buFont typeface="Times New Roman"/>
              <a:buNone/>
            </a:pPr>
            <a:r>
              <a:t/>
            </a:r>
            <a:endParaRPr/>
          </a:p>
        </p:txBody>
      </p:sp>
      <p:sp>
        <p:nvSpPr>
          <p:cNvPr id="286" name="Google Shape;286;p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09" name="Google Shape;509;p30"/>
          <p:cNvSpPr txBox="1"/>
          <p:nvPr/>
        </p:nvSpPr>
        <p:spPr>
          <a:xfrm>
            <a:off x="2438400" y="1828800"/>
            <a:ext cx="7543800" cy="193833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Methods to measure / analyse food safety parameters are also specified and the testing is to be in accordance with these prescribed test methods</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Accredited Food testing laboratories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1"/>
          <p:cNvSpPr txBox="1"/>
          <p:nvPr>
            <p:ph type="title"/>
          </p:nvPr>
        </p:nvSpPr>
        <p:spPr>
          <a:xfrm>
            <a:off x="2362200" y="1450975"/>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FOOD SAFETY </a:t>
            </a:r>
            <a:br>
              <a:rPr lang="en-US"/>
            </a:br>
            <a:r>
              <a:rPr lang="en-US"/>
              <a:t>MANAGEMENT SYSTEMS</a:t>
            </a:r>
            <a:endParaRPr/>
          </a:p>
        </p:txBody>
      </p:sp>
      <p:sp>
        <p:nvSpPr>
          <p:cNvPr id="516" name="Google Shape;516;p3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17" name="Google Shape;517;p31"/>
          <p:cNvSpPr txBox="1"/>
          <p:nvPr/>
        </p:nvSpPr>
        <p:spPr>
          <a:xfrm flipH="1">
            <a:off x="3298825" y="4191000"/>
            <a:ext cx="5594350" cy="19383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Arial"/>
              <a:buNone/>
            </a:pPr>
            <a:r>
              <a:rPr b="0" i="1" lang="en-US" sz="2400" u="none" cap="none" strike="noStrike">
                <a:solidFill>
                  <a:srgbClr val="FF0000"/>
                </a:solidFill>
                <a:latin typeface="Arial"/>
                <a:ea typeface="Arial"/>
                <a:cs typeface="Arial"/>
                <a:sym typeface="Arial"/>
              </a:rPr>
              <a:t>Make food safe</a:t>
            </a:r>
            <a:endParaRPr b="0" i="1" sz="2400" u="none" cap="none" strike="noStrike">
              <a:solidFill>
                <a:srgbClr val="FF0000"/>
              </a:solidFill>
              <a:latin typeface="Arial"/>
              <a:ea typeface="Arial"/>
              <a:cs typeface="Arial"/>
              <a:sym typeface="Arial"/>
            </a:endParaRPr>
          </a:p>
          <a:p>
            <a:pPr indent="0" lvl="0" marL="0" marR="0" rtl="0" algn="ctr">
              <a:spcBef>
                <a:spcPts val="0"/>
              </a:spcBef>
              <a:spcAft>
                <a:spcPts val="0"/>
              </a:spcAft>
              <a:buClr>
                <a:srgbClr val="FF0000"/>
              </a:buClr>
              <a:buSzPts val="2400"/>
              <a:buFont typeface="Arial"/>
              <a:buNone/>
            </a:pPr>
            <a:r>
              <a:rPr b="0" i="1" lang="en-US" sz="2400" u="none" cap="none" strike="noStrike">
                <a:solidFill>
                  <a:srgbClr val="FF0000"/>
                </a:solidFill>
                <a:latin typeface="Arial"/>
                <a:ea typeface="Arial"/>
                <a:cs typeface="Arial"/>
                <a:sym typeface="Arial"/>
              </a:rPr>
              <a:t>PREVENT  HEALTH  HAZARDS</a:t>
            </a:r>
            <a:endParaRPr/>
          </a:p>
          <a:p>
            <a:pPr indent="0" lvl="0" marL="0" marR="0" rtl="0" algn="ctr">
              <a:spcBef>
                <a:spcPts val="0"/>
              </a:spcBef>
              <a:spcAft>
                <a:spcPts val="0"/>
              </a:spcAft>
              <a:buClr>
                <a:srgbClr val="FF0000"/>
              </a:buClr>
              <a:buSzPts val="2400"/>
              <a:buFont typeface="Arial"/>
              <a:buNone/>
            </a:pPr>
            <a:r>
              <a:rPr b="0" i="1" lang="en-US" sz="2400" u="none" cap="none" strike="noStrike">
                <a:solidFill>
                  <a:srgbClr val="FF0000"/>
                </a:solidFill>
                <a:latin typeface="Arial"/>
                <a:ea typeface="Arial"/>
                <a:cs typeface="Arial"/>
                <a:sym typeface="Arial"/>
              </a:rPr>
              <a:t>Reduce wastage of food</a:t>
            </a:r>
            <a:endParaRPr/>
          </a:p>
          <a:p>
            <a:pPr indent="0" lvl="0" marL="0" marR="0" rtl="0" algn="ctr">
              <a:spcBef>
                <a:spcPts val="0"/>
              </a:spcBef>
              <a:spcAft>
                <a:spcPts val="0"/>
              </a:spcAft>
              <a:buClr>
                <a:srgbClr val="FF0000"/>
              </a:buClr>
              <a:buSzPts val="2400"/>
              <a:buFont typeface="Arial"/>
              <a:buNone/>
            </a:pPr>
            <a:r>
              <a:rPr b="0" i="1" lang="en-US" sz="2400" u="none" cap="none" strike="noStrike">
                <a:solidFill>
                  <a:srgbClr val="FF0000"/>
                </a:solidFill>
                <a:latin typeface="Arial"/>
                <a:ea typeface="Arial"/>
                <a:cs typeface="Arial"/>
                <a:sym typeface="Arial"/>
              </a:rPr>
              <a:t>Improve compliance to regulations</a:t>
            </a:r>
            <a:endParaRPr/>
          </a:p>
          <a:p>
            <a:pPr indent="0" lvl="0" marL="0" marR="0" rtl="0" algn="ctr">
              <a:spcBef>
                <a:spcPts val="0"/>
              </a:spcBef>
              <a:spcAft>
                <a:spcPts val="0"/>
              </a:spcAft>
              <a:buClr>
                <a:srgbClr val="FF0000"/>
              </a:buClr>
              <a:buSzPts val="2400"/>
              <a:buFont typeface="Arial"/>
              <a:buNone/>
            </a:pPr>
            <a:r>
              <a:rPr b="0" i="1" lang="en-US" sz="2400" u="none" cap="none" strike="noStrike">
                <a:solidFill>
                  <a:srgbClr val="FF0000"/>
                </a:solidFill>
                <a:latin typeface="Arial"/>
                <a:ea typeface="Arial"/>
                <a:cs typeface="Arial"/>
                <a:sym typeface="Arial"/>
              </a:rPr>
              <a:t>Promote export </a:t>
            </a:r>
            <a:endParaRPr/>
          </a:p>
        </p:txBody>
      </p:sp>
      <p:pic>
        <p:nvPicPr>
          <p:cNvPr id="518" name="Google Shape;518;p31"/>
          <p:cNvPicPr preferRelativeResize="0"/>
          <p:nvPr/>
        </p:nvPicPr>
        <p:blipFill rotWithShape="1">
          <a:blip r:embed="rId3">
            <a:alphaModFix/>
          </a:blip>
          <a:srcRect b="7230" l="0" r="0" t="0"/>
          <a:stretch/>
        </p:blipFill>
        <p:spPr>
          <a:xfrm>
            <a:off x="5124450" y="2408238"/>
            <a:ext cx="1943100" cy="167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2"/>
          <p:cNvSpPr txBox="1"/>
          <p:nvPr>
            <p:ph type="title"/>
          </p:nvPr>
        </p:nvSpPr>
        <p:spPr>
          <a:xfrm>
            <a:off x="2209800" y="1063625"/>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Management System</a:t>
            </a:r>
            <a:endParaRPr/>
          </a:p>
        </p:txBody>
      </p:sp>
      <p:sp>
        <p:nvSpPr>
          <p:cNvPr id="526" name="Google Shape;526;p3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27" name="Google Shape;527;p32"/>
          <p:cNvSpPr txBox="1"/>
          <p:nvPr/>
        </p:nvSpPr>
        <p:spPr>
          <a:xfrm>
            <a:off x="2362200" y="1781173"/>
            <a:ext cx="7467600" cy="10779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Management</a:t>
            </a:r>
            <a:r>
              <a:rPr b="1" i="0" lang="en-US" sz="2000" u="none" cap="none" strike="noStrike">
                <a:solidFill>
                  <a:schemeClr val="dk1"/>
                </a:solidFill>
                <a:latin typeface="Arial"/>
                <a:ea typeface="Arial"/>
                <a:cs typeface="Arial"/>
                <a:sym typeface="Arial"/>
              </a:rPr>
              <a:t> - the act of getting </a:t>
            </a:r>
            <a:r>
              <a:rPr b="1" i="0" lang="en-US" sz="2000" u="none" cap="none" strike="noStrike">
                <a:solidFill>
                  <a:srgbClr val="FF0000"/>
                </a:solidFill>
                <a:latin typeface="Arial"/>
                <a:ea typeface="Arial"/>
                <a:cs typeface="Arial"/>
                <a:sym typeface="Arial"/>
              </a:rPr>
              <a:t>people together</a:t>
            </a:r>
            <a:r>
              <a:rPr b="1" i="0" lang="en-US" sz="2000" u="none" cap="none" strike="noStrike">
                <a:solidFill>
                  <a:schemeClr val="dk1"/>
                </a:solidFill>
                <a:latin typeface="Arial"/>
                <a:ea typeface="Arial"/>
                <a:cs typeface="Arial"/>
                <a:sym typeface="Arial"/>
              </a:rPr>
              <a:t> to accomplish desired goals and objectives using available resources efficiently and effectively</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sp>
        <p:nvSpPr>
          <p:cNvPr id="528" name="Google Shape;528;p32"/>
          <p:cNvSpPr txBox="1"/>
          <p:nvPr/>
        </p:nvSpPr>
        <p:spPr>
          <a:xfrm>
            <a:off x="2286000" y="2921000"/>
            <a:ext cx="7620000" cy="101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0" i="1" lang="en-US" sz="2000" u="none" cap="none" strike="noStrike">
                <a:solidFill>
                  <a:schemeClr val="dk1"/>
                </a:solidFill>
                <a:latin typeface="Arial"/>
                <a:ea typeface="Arial"/>
                <a:cs typeface="Arial"/>
                <a:sym typeface="Arial"/>
              </a:rPr>
              <a:t>People involved in production, processing, preparation,  handling, storage, retail,… of food from farm to consumer </a:t>
            </a:r>
            <a:r>
              <a:rPr b="0" i="1" lang="en-US" sz="2000" u="none" cap="none" strike="noStrike">
                <a:solidFill>
                  <a:srgbClr val="FF0000"/>
                </a:solidFill>
                <a:latin typeface="Arial"/>
                <a:ea typeface="Arial"/>
                <a:cs typeface="Arial"/>
                <a:sym typeface="Arial"/>
              </a:rPr>
              <a:t>(workers as well as management)</a:t>
            </a:r>
            <a:endParaRPr/>
          </a:p>
        </p:txBody>
      </p:sp>
      <p:sp>
        <p:nvSpPr>
          <p:cNvPr id="529" name="Google Shape;529;p32"/>
          <p:cNvSpPr txBox="1"/>
          <p:nvPr/>
        </p:nvSpPr>
        <p:spPr>
          <a:xfrm>
            <a:off x="2299855" y="4030661"/>
            <a:ext cx="7467600" cy="1692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2060"/>
              </a:buClr>
              <a:buSzPts val="2400"/>
              <a:buFont typeface="Arial"/>
              <a:buNone/>
            </a:pPr>
            <a:r>
              <a:rPr b="0" i="0" lang="en-US" sz="2400" u="none" cap="none" strike="noStrike">
                <a:solidFill>
                  <a:srgbClr val="002060"/>
                </a:solidFill>
                <a:latin typeface="Arial"/>
                <a:ea typeface="Arial"/>
                <a:cs typeface="Arial"/>
                <a:sym typeface="Arial"/>
              </a:rPr>
              <a:t>System - </a:t>
            </a:r>
            <a:r>
              <a:rPr b="0" i="0" lang="en-US" sz="2000" u="none" cap="none" strike="noStrike">
                <a:solidFill>
                  <a:srgbClr val="002060"/>
                </a:solidFill>
                <a:latin typeface="Arial"/>
                <a:ea typeface="Arial"/>
                <a:cs typeface="Arial"/>
                <a:sym typeface="Arial"/>
              </a:rPr>
              <a:t>a set of principles or procedures according to which something is done; an organized scheme or method</a:t>
            </a:r>
            <a:endParaRPr/>
          </a:p>
          <a:p>
            <a:pPr indent="0" lvl="0" marL="0" marR="0" rtl="0" algn="l">
              <a:spcBef>
                <a:spcPts val="0"/>
              </a:spcBef>
              <a:spcAft>
                <a:spcPts val="0"/>
              </a:spcAft>
              <a:buClr>
                <a:schemeClr val="dk1"/>
              </a:buClr>
              <a:buSzPts val="2000"/>
              <a:buFont typeface="Times New Roman"/>
              <a:buNone/>
            </a:pPr>
            <a:r>
              <a:t/>
            </a:r>
            <a:endParaRPr b="0" i="0" sz="2000" u="none" cap="none" strike="noStrike">
              <a:solidFill>
                <a:srgbClr val="002060"/>
              </a:solidFill>
              <a:latin typeface="Arial"/>
              <a:ea typeface="Arial"/>
              <a:cs typeface="Arial"/>
              <a:sym typeface="Arial"/>
            </a:endParaRPr>
          </a:p>
          <a:p>
            <a:pPr indent="0" lvl="0" marL="0" marR="0" rtl="0" algn="l">
              <a:spcBef>
                <a:spcPts val="0"/>
              </a:spcBef>
              <a:spcAft>
                <a:spcPts val="0"/>
              </a:spcAft>
              <a:buClr>
                <a:srgbClr val="002060"/>
              </a:buClr>
              <a:buSzPts val="2000"/>
              <a:buFont typeface="Arial"/>
              <a:buNone/>
            </a:pPr>
            <a:r>
              <a:rPr b="0" i="1" lang="en-US" sz="2000" u="none" cap="none" strike="noStrike">
                <a:solidFill>
                  <a:srgbClr val="002060"/>
                </a:solidFill>
                <a:latin typeface="Arial"/>
                <a:ea typeface="Arial"/>
                <a:cs typeface="Arial"/>
                <a:sym typeface="Arial"/>
              </a:rPr>
              <a:t>How food is cultivated, harvested, transported, prepared, stored, moved, retailed, served…</a:t>
            </a:r>
            <a:endParaRPr b="0" i="1" sz="2400" u="none" cap="none" strike="noStrike">
              <a:solidFill>
                <a:srgbClr val="00206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3"/>
          <p:cNvSpPr txBox="1"/>
          <p:nvPr>
            <p:ph type="title"/>
          </p:nvPr>
        </p:nvSpPr>
        <p:spPr>
          <a:xfrm>
            <a:off x="2057400" y="1028700"/>
            <a:ext cx="7772400" cy="480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ISO 22000 </a:t>
            </a:r>
            <a:r>
              <a:rPr lang="en-US" sz="2400" u="sng"/>
              <a:t>certification</a:t>
            </a:r>
            <a:br>
              <a:rPr lang="en-US" sz="2400"/>
            </a:br>
            <a:r>
              <a:rPr lang="en-US" sz="1800">
                <a:solidFill>
                  <a:srgbClr val="C00000"/>
                </a:solidFill>
              </a:rPr>
              <a:t>ISO 22000 is a Food Safety management System that can be applied to any organization in the food chain, farm to fork, irrespective of manufacturing or service industry  involved in food and beverage service, food and beverage trading, food and beverage warehousing, food and beverage transportation and food packaging, involved in Agriculture, Aquaculture, Horticulture, Fruits and Vegetables, Dairy Products, Meat and Meat Products, Fish and Fishery products, Spices and Condiments, Nuts and Nut products, Cereals, Bakery and Confectionery, restaurants, Hotels, Fast Food Operations.</a:t>
            </a:r>
            <a:br>
              <a:rPr lang="en-US" sz="1800">
                <a:solidFill>
                  <a:srgbClr val="C00000"/>
                </a:solidFill>
              </a:rPr>
            </a:br>
            <a:r>
              <a:rPr lang="en-US" sz="1800">
                <a:solidFill>
                  <a:srgbClr val="C00000"/>
                </a:solidFill>
              </a:rPr>
              <a:t> </a:t>
            </a:r>
            <a:br>
              <a:rPr lang="en-US" sz="1800">
                <a:solidFill>
                  <a:schemeClr val="dk1"/>
                </a:solidFill>
              </a:rPr>
            </a:br>
            <a:br>
              <a:rPr lang="en-US" sz="1600">
                <a:solidFill>
                  <a:schemeClr val="dk1"/>
                </a:solidFill>
              </a:rPr>
            </a:br>
            <a:r>
              <a:rPr lang="en-US" sz="1800">
                <a:solidFill>
                  <a:schemeClr val="dk1"/>
                </a:solidFill>
              </a:rPr>
              <a:t>ISO 22000 combines and supplements the core elements of </a:t>
            </a:r>
            <a:r>
              <a:rPr lang="en-US" sz="1800">
                <a:solidFill>
                  <a:srgbClr val="FF0000"/>
                </a:solidFill>
              </a:rPr>
              <a:t>ISO 9001 </a:t>
            </a:r>
            <a:r>
              <a:rPr lang="en-US" sz="1800">
                <a:solidFill>
                  <a:schemeClr val="dk1"/>
                </a:solidFill>
              </a:rPr>
              <a:t>and </a:t>
            </a:r>
            <a:r>
              <a:rPr lang="en-US" sz="1800">
                <a:solidFill>
                  <a:srgbClr val="FF0000"/>
                </a:solidFill>
              </a:rPr>
              <a:t>HACCP</a:t>
            </a:r>
            <a:r>
              <a:rPr lang="en-US" sz="1800">
                <a:solidFill>
                  <a:schemeClr val="dk1"/>
                </a:solidFill>
              </a:rPr>
              <a:t> to provide an effective framework for the development, implementation, monitoring and continual improvement of a </a:t>
            </a:r>
            <a:r>
              <a:rPr lang="en-US" sz="1800">
                <a:solidFill>
                  <a:srgbClr val="FF0000"/>
                </a:solidFill>
              </a:rPr>
              <a:t>documented FSMS.</a:t>
            </a:r>
            <a:endParaRPr sz="2400"/>
          </a:p>
        </p:txBody>
      </p:sp>
      <p:sp>
        <p:nvSpPr>
          <p:cNvPr id="535" name="Google Shape;535;p3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4"/>
          <p:cNvSpPr txBox="1"/>
          <p:nvPr>
            <p:ph type="title"/>
          </p:nvPr>
        </p:nvSpPr>
        <p:spPr>
          <a:xfrm>
            <a:off x="2895600" y="609600"/>
            <a:ext cx="77724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What is HACCP?</a:t>
            </a:r>
            <a:endParaRPr sz="2800"/>
          </a:p>
        </p:txBody>
      </p:sp>
      <p:sp>
        <p:nvSpPr>
          <p:cNvPr id="541" name="Google Shape;541;p3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42" name="Google Shape;542;p34"/>
          <p:cNvSpPr txBox="1"/>
          <p:nvPr/>
        </p:nvSpPr>
        <p:spPr>
          <a:xfrm>
            <a:off x="2249055" y="1143000"/>
            <a:ext cx="7772400" cy="524759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HACCP is a tool for identifying what can go wrong to make food unsafe for human consumption and then deciding how it can be prevented.</a:t>
            </a:r>
            <a:endParaRPr/>
          </a:p>
          <a:p>
            <a:pPr indent="-285750" lvl="0" marL="285750" marR="0" rtl="0" algn="l">
              <a:spcBef>
                <a:spcPts val="6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Before HACCP is addressed, a pre-requisite programme must be in place covering the general principles of food hygiene.</a:t>
            </a:r>
            <a:endParaRPr/>
          </a:p>
          <a:p>
            <a:pPr indent="-285750" lvl="0" marL="285750" marR="0" rtl="0" algn="l">
              <a:spcBef>
                <a:spcPts val="6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HACCP is applicable to the identification of microbiological, chemical, physical and allergen hazards affecting the food safety.</a:t>
            </a:r>
            <a:endParaRPr/>
          </a:p>
          <a:p>
            <a:pPr indent="-285750" lvl="0" marL="285750" marR="0" rtl="0" algn="l">
              <a:spcBef>
                <a:spcPts val="6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HACCP must be applied to a specific process and product combination.</a:t>
            </a:r>
            <a:endParaRPr/>
          </a:p>
          <a:p>
            <a:pPr indent="0" lvl="0" marL="0" marR="0" rtl="0" algn="l">
              <a:spcBef>
                <a:spcPts val="600"/>
              </a:spcBef>
              <a:spcAft>
                <a:spcPts val="0"/>
              </a:spcAft>
              <a:buNone/>
            </a:pPr>
            <a:r>
              <a:rPr b="1" i="0" lang="en-US" sz="1800" u="none" cap="none" strike="noStrike">
                <a:solidFill>
                  <a:schemeClr val="dk1"/>
                </a:solidFill>
                <a:latin typeface="Arial"/>
                <a:ea typeface="Arial"/>
                <a:cs typeface="Arial"/>
                <a:sym typeface="Arial"/>
              </a:rPr>
              <a:t>Types of HACCP Certification</a:t>
            </a:r>
            <a:endParaRPr/>
          </a:p>
          <a:p>
            <a:pPr indent="-285750" lvl="0" marL="285750" marR="0" rtl="0" algn="l">
              <a:spcBef>
                <a:spcPts val="6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Codex Alimentarius HACCP</a:t>
            </a:r>
            <a:endParaRPr/>
          </a:p>
          <a:p>
            <a:pPr indent="-285750" lvl="0" marL="285750" marR="0" rtl="0" algn="l">
              <a:spcBef>
                <a:spcPts val="12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Accredited HACCP (CAC RCP-1, 1969, Rev.3 2004)</a:t>
            </a:r>
            <a:endParaRPr/>
          </a:p>
          <a:p>
            <a:pPr indent="-285750" lvl="0" marL="285750" marR="0" rtl="0" algn="l">
              <a:spcBef>
                <a:spcPts val="12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HACCP as per IS 15000:1996</a:t>
            </a:r>
            <a:endParaRPr/>
          </a:p>
          <a:p>
            <a:pPr indent="-285750" lvl="0" marL="285750" marR="0" rtl="0" algn="l">
              <a:spcBef>
                <a:spcPts val="12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EU HACCP 2016/C278/01</a:t>
            </a:r>
            <a:endParaRPr/>
          </a:p>
          <a:p>
            <a:pPr indent="-285750" lvl="0" marL="285750" marR="0" rtl="0" algn="l">
              <a:spcBef>
                <a:spcPts val="12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Singapore HACCP requirements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txBox="1"/>
          <p:nvPr>
            <p:ph type="title"/>
          </p:nvPr>
        </p:nvSpPr>
        <p:spPr>
          <a:xfrm>
            <a:off x="2140527" y="850921"/>
            <a:ext cx="7772400" cy="609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t> Food Safety Standards Authority of India (FSSAI)</a:t>
            </a:r>
            <a:endParaRPr sz="2400"/>
          </a:p>
        </p:txBody>
      </p:sp>
      <p:sp>
        <p:nvSpPr>
          <p:cNvPr id="548" name="Google Shape;548;p3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49" name="Google Shape;549;p35"/>
          <p:cNvSpPr txBox="1"/>
          <p:nvPr/>
        </p:nvSpPr>
        <p:spPr>
          <a:xfrm>
            <a:off x="2140527" y="5153530"/>
            <a:ext cx="7772400" cy="831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FSSAI recommends that all licensed food businesses must have at least one trained and certified   Food Safety Supervisor   under FoSTaC for every 25 food handlers in each premise. </a:t>
            </a:r>
            <a:endParaRPr/>
          </a:p>
        </p:txBody>
      </p:sp>
      <p:sp>
        <p:nvSpPr>
          <p:cNvPr id="550" name="Google Shape;550;p35"/>
          <p:cNvSpPr txBox="1"/>
          <p:nvPr/>
        </p:nvSpPr>
        <p:spPr>
          <a:xfrm>
            <a:off x="2140527" y="1466150"/>
            <a:ext cx="79248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To provide assurance of food safety, Food businesses must implement an effective Food Safety Management System (FSMS) based on </a:t>
            </a:r>
            <a:r>
              <a:rPr b="1" i="0" lang="en-US" sz="1800" u="none" cap="none" strike="noStrike">
                <a:solidFill>
                  <a:schemeClr val="dk1"/>
                </a:solidFill>
                <a:latin typeface="Arial"/>
                <a:ea typeface="Arial"/>
                <a:cs typeface="Arial"/>
                <a:sym typeface="Arial"/>
              </a:rPr>
              <a:t>Hazard Analysis and Critical Control Point (HACCP) </a:t>
            </a:r>
            <a:r>
              <a:rPr b="0" i="0" lang="en-US" sz="1800" u="none" cap="none" strike="noStrike">
                <a:solidFill>
                  <a:schemeClr val="dk1"/>
                </a:solidFill>
                <a:latin typeface="Arial"/>
                <a:ea typeface="Arial"/>
                <a:cs typeface="Arial"/>
                <a:sym typeface="Arial"/>
              </a:rPr>
              <a:t>and suitable </a:t>
            </a:r>
            <a:r>
              <a:rPr b="1" i="0" lang="en-US" sz="1800" u="none" cap="none" strike="noStrike">
                <a:solidFill>
                  <a:schemeClr val="dk1"/>
                </a:solidFill>
                <a:latin typeface="Arial"/>
                <a:ea typeface="Arial"/>
                <a:cs typeface="Arial"/>
                <a:sym typeface="Arial"/>
              </a:rPr>
              <a:t>pre- requisite programmes </a:t>
            </a:r>
            <a:r>
              <a:rPr b="0" i="0" lang="en-US" sz="1800" u="none" cap="none" strike="noStrike">
                <a:solidFill>
                  <a:schemeClr val="dk1"/>
                </a:solidFill>
                <a:latin typeface="Arial"/>
                <a:ea typeface="Arial"/>
                <a:cs typeface="Arial"/>
                <a:sym typeface="Arial"/>
              </a:rPr>
              <a:t>by actively controlling hazards throughout the food chain starting from food production till final consumption.</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As per the condition of license under FSS (Licensing &amp; Registration of Food Businesses) Regulations 2011, every food business operator (FBO) applying for licensing must have a </a:t>
            </a:r>
            <a:r>
              <a:rPr b="1" i="0" lang="en-US" sz="1800" u="none" cap="none" strike="noStrike">
                <a:solidFill>
                  <a:schemeClr val="dk1"/>
                </a:solidFill>
                <a:latin typeface="Arial"/>
                <a:ea typeface="Arial"/>
                <a:cs typeface="Arial"/>
                <a:sym typeface="Arial"/>
              </a:rPr>
              <a:t>documented FSMS plan and comply with </a:t>
            </a:r>
            <a:r>
              <a:rPr b="1" i="0" lang="en-US" sz="1800" u="none" cap="none" strike="noStrike">
                <a:solidFill>
                  <a:srgbClr val="C00000"/>
                </a:solidFill>
                <a:latin typeface="Arial"/>
                <a:ea typeface="Arial"/>
                <a:cs typeface="Arial"/>
                <a:sym typeface="Arial"/>
              </a:rPr>
              <a:t>schedule 4</a:t>
            </a:r>
            <a:r>
              <a:rPr b="1" i="0" lang="en-US" sz="1800" u="none" cap="none" strike="noStrike">
                <a:solidFill>
                  <a:schemeClr val="dk1"/>
                </a:solidFill>
                <a:latin typeface="Arial"/>
                <a:ea typeface="Arial"/>
                <a:cs typeface="Arial"/>
                <a:sym typeface="Arial"/>
              </a:rPr>
              <a:t> of this regulation.</a:t>
            </a:r>
            <a:r>
              <a:rPr b="0" i="0" lang="en-US" sz="1800" u="none" cap="none" strike="noStrike">
                <a:solidFill>
                  <a:schemeClr val="dk1"/>
                </a:solidFill>
                <a:latin typeface="Arial"/>
                <a:ea typeface="Arial"/>
                <a:cs typeface="Arial"/>
                <a:sym typeface="Arial"/>
              </a:rPr>
              <a:t> Schedule 4 introduces the concept of FSMS based on implementation of </a:t>
            </a:r>
            <a:r>
              <a:rPr b="1" i="0" lang="en-US" sz="1800" u="none" cap="none" strike="noStrike">
                <a:solidFill>
                  <a:schemeClr val="dk1"/>
                </a:solidFill>
                <a:latin typeface="Arial"/>
                <a:ea typeface="Arial"/>
                <a:cs typeface="Arial"/>
                <a:sym typeface="Arial"/>
              </a:rPr>
              <a:t>Good Manufacturing Practices (GMP) and Good Hygiene Practices (GHP) by food businesses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6"/>
          <p:cNvSpPr txBox="1"/>
          <p:nvPr>
            <p:ph type="title"/>
          </p:nvPr>
        </p:nvSpPr>
        <p:spPr>
          <a:xfrm>
            <a:off x="2362200" y="1371600"/>
            <a:ext cx="7620000" cy="51054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br>
              <a:rPr lang="en-US" sz="2000"/>
            </a:br>
            <a:br>
              <a:rPr lang="en-US" sz="2000"/>
            </a:br>
            <a:r>
              <a:rPr lang="en-US" sz="2000"/>
              <a:t>VACCP (Vulnerability Assessment Critical Control Points)</a:t>
            </a:r>
            <a:br>
              <a:rPr lang="en-US" sz="2000"/>
            </a:br>
            <a:r>
              <a:rPr lang="en-US" sz="2000"/>
              <a:t>	</a:t>
            </a:r>
            <a:r>
              <a:rPr lang="en-US" sz="1800">
                <a:solidFill>
                  <a:srgbClr val="FF0000"/>
                </a:solidFill>
              </a:rPr>
              <a:t>counterfeiting, adulteration, smuggling, stolen goods, 	dilution and mislabelling.</a:t>
            </a:r>
            <a:br>
              <a:rPr lang="en-US" sz="1800">
                <a:solidFill>
                  <a:srgbClr val="FF0000"/>
                </a:solidFill>
              </a:rPr>
            </a:br>
            <a:r>
              <a:rPr lang="en-US" sz="2000"/>
              <a:t>TACCP (Threat Assessment Critical Control Points)</a:t>
            </a:r>
            <a:br>
              <a:rPr lang="en-US" sz="2000"/>
            </a:br>
            <a:r>
              <a:rPr lang="en-US" sz="2000"/>
              <a:t>	</a:t>
            </a:r>
            <a:r>
              <a:rPr lang="en-US" sz="1800">
                <a:solidFill>
                  <a:srgbClr val="FF0000"/>
                </a:solidFill>
              </a:rPr>
              <a:t>intentional contamination of food products, sabotage of the 	supply chain, and using food or drink items for terrorism or 	criminal purposes</a:t>
            </a:r>
            <a:r>
              <a:rPr lang="en-US" sz="1050"/>
              <a:t>.</a:t>
            </a:r>
            <a:br>
              <a:rPr lang="en-US" sz="2000"/>
            </a:br>
            <a:r>
              <a:rPr lang="en-US" sz="2000"/>
              <a:t>HARPC (Hazard Analysis &amp; Risk-Based Preventive Controls)</a:t>
            </a:r>
            <a:br>
              <a:rPr lang="en-US" sz="2000"/>
            </a:br>
            <a:br>
              <a:rPr lang="en-US" sz="2000"/>
            </a:br>
            <a:br>
              <a:rPr lang="en-US" sz="2000"/>
            </a:br>
            <a:endParaRPr sz="2000"/>
          </a:p>
        </p:txBody>
      </p:sp>
      <p:sp>
        <p:nvSpPr>
          <p:cNvPr id="556" name="Google Shape;556;p3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62" name="Google Shape;562;p37"/>
          <p:cNvSpPr txBox="1"/>
          <p:nvPr/>
        </p:nvSpPr>
        <p:spPr>
          <a:xfrm>
            <a:off x="1981200" y="1144589"/>
            <a:ext cx="8229600" cy="56197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2800" u="none" cap="none" strike="noStrike">
                <a:solidFill>
                  <a:srgbClr val="FFC000"/>
                </a:solidFill>
                <a:latin typeface="Arial"/>
                <a:ea typeface="Arial"/>
                <a:cs typeface="Arial"/>
                <a:sym typeface="Arial"/>
              </a:rPr>
              <a:t>Categories of Standards</a:t>
            </a:r>
            <a:endParaRPr/>
          </a:p>
        </p:txBody>
      </p:sp>
      <p:sp>
        <p:nvSpPr>
          <p:cNvPr id="563" name="Google Shape;563;p37"/>
          <p:cNvSpPr/>
          <p:nvPr/>
        </p:nvSpPr>
        <p:spPr>
          <a:xfrm>
            <a:off x="2351088" y="1706563"/>
            <a:ext cx="7416800" cy="334784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400" u="none" cap="none" strike="noStrike">
                <a:solidFill>
                  <a:srgbClr val="6868CF"/>
                </a:solidFill>
                <a:latin typeface="Arial"/>
                <a:ea typeface="Arial"/>
                <a:cs typeface="Arial"/>
                <a:sym typeface="Arial"/>
              </a:rPr>
              <a:t>- </a:t>
            </a:r>
            <a:r>
              <a:rPr b="1" i="0" lang="en-US" sz="2000" u="none" cap="none" strike="noStrike">
                <a:solidFill>
                  <a:srgbClr val="6868CF"/>
                </a:solidFill>
                <a:latin typeface="Arial"/>
                <a:ea typeface="Arial"/>
                <a:cs typeface="Arial"/>
                <a:sym typeface="Arial"/>
              </a:rPr>
              <a:t>Specification</a:t>
            </a:r>
            <a:r>
              <a:rPr b="0" i="0" lang="en-US" sz="2400" u="none" cap="none" strike="noStrike">
                <a:solidFill>
                  <a:srgbClr val="6868CF"/>
                </a:solidFill>
                <a:latin typeface="Arial"/>
                <a:ea typeface="Arial"/>
                <a:cs typeface="Arial"/>
                <a:sym typeface="Arial"/>
              </a:rPr>
              <a:t> – absolute requirements of a product</a:t>
            </a:r>
            <a:endParaRPr/>
          </a:p>
          <a:p>
            <a:pPr indent="-127000" lvl="0" marL="0" marR="0" rtl="0" algn="l">
              <a:lnSpc>
                <a:spcPct val="150000"/>
              </a:lnSpc>
              <a:spcBef>
                <a:spcPts val="0"/>
              </a:spcBef>
              <a:spcAft>
                <a:spcPts val="0"/>
              </a:spcAft>
              <a:buClr>
                <a:srgbClr val="6868CF"/>
              </a:buClr>
              <a:buSzPts val="2000"/>
              <a:buFont typeface="Arial"/>
              <a:buChar char="-"/>
            </a:pPr>
            <a:r>
              <a:rPr b="1" i="0" lang="en-US" sz="2000" u="none" cap="none" strike="noStrike">
                <a:solidFill>
                  <a:srgbClr val="6868CF"/>
                </a:solidFill>
                <a:latin typeface="Arial"/>
                <a:ea typeface="Arial"/>
                <a:cs typeface="Arial"/>
                <a:sym typeface="Arial"/>
              </a:rPr>
              <a:t> Codes of Practice </a:t>
            </a:r>
            <a:r>
              <a:rPr b="0" i="0" lang="en-US" sz="2400" u="none" cap="none" strike="noStrike">
                <a:solidFill>
                  <a:srgbClr val="6868CF"/>
                </a:solidFill>
                <a:latin typeface="Arial"/>
                <a:ea typeface="Arial"/>
                <a:cs typeface="Arial"/>
                <a:sym typeface="Arial"/>
              </a:rPr>
              <a:t>– recommended sound good practice </a:t>
            </a:r>
            <a:endParaRPr/>
          </a:p>
          <a:p>
            <a:pPr indent="-152400" lvl="0" marL="0" marR="0" rtl="0" algn="l">
              <a:lnSpc>
                <a:spcPct val="150000"/>
              </a:lnSpc>
              <a:spcBef>
                <a:spcPts val="0"/>
              </a:spcBef>
              <a:spcAft>
                <a:spcPts val="0"/>
              </a:spcAft>
              <a:buClr>
                <a:srgbClr val="6868CF"/>
              </a:buClr>
              <a:buSzPts val="2400"/>
              <a:buFont typeface="Arial"/>
              <a:buChar char="-"/>
            </a:pPr>
            <a:r>
              <a:rPr b="0" i="0" lang="en-US" sz="2400" u="none" cap="none" strike="noStrike">
                <a:solidFill>
                  <a:srgbClr val="6868CF"/>
                </a:solidFill>
                <a:latin typeface="Arial"/>
                <a:ea typeface="Arial"/>
                <a:cs typeface="Arial"/>
                <a:sym typeface="Arial"/>
              </a:rPr>
              <a:t> </a:t>
            </a:r>
            <a:r>
              <a:rPr b="1" i="0" lang="en-US" sz="2000" u="none" cap="none" strike="noStrike">
                <a:solidFill>
                  <a:srgbClr val="6868CF"/>
                </a:solidFill>
                <a:latin typeface="Arial"/>
                <a:ea typeface="Arial"/>
                <a:cs typeface="Arial"/>
                <a:sym typeface="Arial"/>
              </a:rPr>
              <a:t>Methods</a:t>
            </a:r>
            <a:r>
              <a:rPr b="0" i="0" lang="en-US" sz="2000" u="none" cap="none" strike="noStrike">
                <a:solidFill>
                  <a:srgbClr val="6868CF"/>
                </a:solidFill>
                <a:latin typeface="Arial"/>
                <a:ea typeface="Arial"/>
                <a:cs typeface="Arial"/>
                <a:sym typeface="Arial"/>
              </a:rPr>
              <a:t> </a:t>
            </a:r>
            <a:r>
              <a:rPr b="0" i="0" lang="en-US" sz="2400" u="none" cap="none" strike="noStrike">
                <a:solidFill>
                  <a:srgbClr val="6868CF"/>
                </a:solidFill>
                <a:latin typeface="Arial"/>
                <a:ea typeface="Arial"/>
                <a:cs typeface="Arial"/>
                <a:sym typeface="Arial"/>
              </a:rPr>
              <a:t>- measurement / testing</a:t>
            </a:r>
            <a:endParaRPr/>
          </a:p>
          <a:p>
            <a:pPr indent="-152400" lvl="0" marL="0" marR="0" rtl="0" algn="l">
              <a:lnSpc>
                <a:spcPct val="150000"/>
              </a:lnSpc>
              <a:spcBef>
                <a:spcPts val="0"/>
              </a:spcBef>
              <a:spcAft>
                <a:spcPts val="0"/>
              </a:spcAft>
              <a:buClr>
                <a:srgbClr val="6868CF"/>
              </a:buClr>
              <a:buSzPts val="2400"/>
              <a:buFont typeface="Arial"/>
              <a:buChar char="-"/>
            </a:pPr>
            <a:r>
              <a:rPr b="0" i="0" lang="en-US" sz="2400" u="none" cap="none" strike="noStrike">
                <a:solidFill>
                  <a:srgbClr val="6868CF"/>
                </a:solidFill>
                <a:latin typeface="Arial"/>
                <a:ea typeface="Arial"/>
                <a:cs typeface="Arial"/>
                <a:sym typeface="Arial"/>
              </a:rPr>
              <a:t> </a:t>
            </a:r>
            <a:r>
              <a:rPr b="1" i="0" lang="en-US" sz="2000" u="none" cap="none" strike="noStrike">
                <a:solidFill>
                  <a:srgbClr val="6868CF"/>
                </a:solidFill>
                <a:latin typeface="Arial"/>
                <a:ea typeface="Arial"/>
                <a:cs typeface="Arial"/>
                <a:sym typeface="Arial"/>
              </a:rPr>
              <a:t>Guidelines</a:t>
            </a:r>
            <a:r>
              <a:rPr b="0" i="0" lang="en-US" sz="2400" u="none" cap="none" strike="noStrike">
                <a:solidFill>
                  <a:srgbClr val="6868CF"/>
                </a:solidFill>
                <a:latin typeface="Arial"/>
                <a:ea typeface="Arial"/>
                <a:cs typeface="Arial"/>
                <a:sym typeface="Arial"/>
              </a:rPr>
              <a:t> - prescriptive, indicates current thinking &amp;  practice among experts in a field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8"/>
          <p:cNvSpPr txBox="1"/>
          <p:nvPr>
            <p:ph type="title"/>
          </p:nvPr>
        </p:nvSpPr>
        <p:spPr>
          <a:xfrm>
            <a:off x="2207491" y="1066800"/>
            <a:ext cx="7772400" cy="7175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600"/>
              <a:t>Food Safety Certifications  </a:t>
            </a:r>
            <a:br>
              <a:rPr lang="en-US" sz="2600"/>
            </a:br>
            <a:r>
              <a:rPr lang="en-US" sz="2600">
                <a:solidFill>
                  <a:srgbClr val="FF0000"/>
                </a:solidFill>
              </a:rPr>
              <a:t>Export - International </a:t>
            </a:r>
            <a:endParaRPr sz="2600">
              <a:solidFill>
                <a:srgbClr val="FF0000"/>
              </a:solidFill>
            </a:endParaRPr>
          </a:p>
        </p:txBody>
      </p:sp>
      <p:sp>
        <p:nvSpPr>
          <p:cNvPr id="569" name="Google Shape;569;p38"/>
          <p:cNvSpPr txBox="1"/>
          <p:nvPr>
            <p:ph idx="1" type="body"/>
          </p:nvPr>
        </p:nvSpPr>
        <p:spPr>
          <a:xfrm>
            <a:off x="2381250" y="1933577"/>
            <a:ext cx="7429500" cy="423862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Char char="•"/>
            </a:pPr>
            <a:r>
              <a:rPr lang="en-US" sz="2000">
                <a:latin typeface="Arial"/>
                <a:ea typeface="Arial"/>
                <a:cs typeface="Arial"/>
                <a:sym typeface="Arial"/>
              </a:rPr>
              <a:t>International Featured Standard (IFS) Food Certification</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BRC-Food Certification</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BRC Packaging Certification</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FSSC 22000 Certification</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BRC Food Safety Culture Module</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BRC Agents and Brokers</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BRC Storage and Distribution</a:t>
            </a:r>
            <a:endParaRPr/>
          </a:p>
          <a:p>
            <a:pPr indent="-342900" lvl="0" marL="342900" rtl="0" algn="l">
              <a:spcBef>
                <a:spcPts val="1600"/>
              </a:spcBef>
              <a:spcAft>
                <a:spcPts val="0"/>
              </a:spcAft>
              <a:buClr>
                <a:schemeClr val="dk1"/>
              </a:buClr>
              <a:buSzPts val="2000"/>
              <a:buFont typeface="Arial"/>
              <a:buChar char="•"/>
            </a:pPr>
            <a:r>
              <a:rPr lang="en-US" sz="2000">
                <a:latin typeface="Arial"/>
                <a:ea typeface="Arial"/>
                <a:cs typeface="Arial"/>
                <a:sym typeface="Arial"/>
              </a:rPr>
              <a:t>FSSC 22000 – Food packaging manufacturing</a:t>
            </a:r>
            <a:endParaRPr/>
          </a:p>
          <a:p>
            <a:pPr indent="-215900" lvl="0" marL="342900" rtl="0" algn="l">
              <a:spcBef>
                <a:spcPts val="1600"/>
              </a:spcBef>
              <a:spcAft>
                <a:spcPts val="0"/>
              </a:spcAft>
              <a:buClr>
                <a:schemeClr val="dk1"/>
              </a:buClr>
              <a:buSzPts val="2000"/>
              <a:buFont typeface="Times New Roman"/>
              <a:buNone/>
            </a:pPr>
            <a:r>
              <a:t/>
            </a:r>
            <a:endParaRPr sz="2000">
              <a:latin typeface="Arial"/>
              <a:ea typeface="Arial"/>
              <a:cs typeface="Arial"/>
              <a:sym typeface="Arial"/>
            </a:endParaRPr>
          </a:p>
        </p:txBody>
      </p:sp>
      <p:sp>
        <p:nvSpPr>
          <p:cNvPr id="570" name="Google Shape;570;p3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9"/>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Specific certifications</a:t>
            </a:r>
            <a:endParaRPr/>
          </a:p>
        </p:txBody>
      </p:sp>
      <p:sp>
        <p:nvSpPr>
          <p:cNvPr id="576" name="Google Shape;576;p39"/>
          <p:cNvSpPr txBox="1"/>
          <p:nvPr>
            <p:ph idx="1" type="body"/>
          </p:nvPr>
        </p:nvSpPr>
        <p:spPr>
          <a:xfrm>
            <a:off x="2190750" y="2081213"/>
            <a:ext cx="7391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Kosher Certification</a:t>
            </a:r>
            <a:endParaRPr/>
          </a:p>
          <a:p>
            <a:pPr indent="0" lvl="0" marL="0" rtl="0" algn="l">
              <a:spcBef>
                <a:spcPts val="400"/>
              </a:spcBef>
              <a:spcAft>
                <a:spcPts val="0"/>
              </a:spcAft>
              <a:buClr>
                <a:schemeClr val="dk1"/>
              </a:buClr>
              <a:buSzPts val="2000"/>
              <a:buFont typeface="Arial"/>
              <a:buNone/>
            </a:pPr>
            <a:r>
              <a:rPr lang="en-US" sz="2000">
                <a:latin typeface="Arial"/>
                <a:ea typeface="Arial"/>
                <a:cs typeface="Arial"/>
                <a:sym typeface="Arial"/>
              </a:rPr>
              <a:t>Jewish religious based product </a:t>
            </a:r>
            <a:endParaRPr/>
          </a:p>
          <a:p>
            <a:pPr indent="0" lvl="0" marL="0" rtl="0" algn="l">
              <a:spcBef>
                <a:spcPts val="400"/>
              </a:spcBef>
              <a:spcAft>
                <a:spcPts val="0"/>
              </a:spcAft>
              <a:buClr>
                <a:schemeClr val="dk1"/>
              </a:buClr>
              <a:buSzPts val="2000"/>
              <a:buFont typeface="Arial"/>
              <a:buNone/>
            </a:pPr>
            <a:r>
              <a:rPr lang="en-US" sz="2000">
                <a:latin typeface="Arial"/>
                <a:ea typeface="Arial"/>
                <a:cs typeface="Arial"/>
                <a:sym typeface="Arial"/>
              </a:rPr>
              <a:t>specifications</a:t>
            </a:r>
            <a:endParaRPr/>
          </a:p>
          <a:p>
            <a:pPr indent="-165100" lvl="0" marL="342900" rtl="0" algn="l">
              <a:spcBef>
                <a:spcPts val="560"/>
              </a:spcBef>
              <a:spcAft>
                <a:spcPts val="0"/>
              </a:spcAft>
              <a:buClr>
                <a:schemeClr val="dk1"/>
              </a:buClr>
              <a:buSzPts val="2800"/>
              <a:buFont typeface="Times New Roman"/>
              <a:buNone/>
            </a:pPr>
            <a:r>
              <a:t/>
            </a:r>
            <a:endParaRPr/>
          </a:p>
          <a:p>
            <a:pPr indent="0" lvl="0" marL="0" rtl="0" algn="l">
              <a:spcBef>
                <a:spcPts val="560"/>
              </a:spcBef>
              <a:spcAft>
                <a:spcPts val="0"/>
              </a:spcAft>
              <a:buClr>
                <a:schemeClr val="dk1"/>
              </a:buClr>
              <a:buSzPts val="2800"/>
              <a:buFont typeface="Times New Roman"/>
              <a:buNone/>
            </a:pPr>
            <a:r>
              <a:t/>
            </a:r>
            <a:endParaRPr/>
          </a:p>
          <a:p>
            <a:pPr indent="0" lvl="0" marL="0" rtl="0" algn="l">
              <a:spcBef>
                <a:spcPts val="400"/>
              </a:spcBef>
              <a:spcAft>
                <a:spcPts val="0"/>
              </a:spcAft>
              <a:buClr>
                <a:srgbClr val="FF0000"/>
              </a:buClr>
              <a:buSzPts val="2000"/>
              <a:buFont typeface="Arial"/>
              <a:buNone/>
            </a:pPr>
            <a:r>
              <a:rPr lang="en-US" sz="2000">
                <a:solidFill>
                  <a:srgbClr val="FF0000"/>
                </a:solidFill>
                <a:latin typeface="Arial"/>
                <a:ea typeface="Arial"/>
                <a:cs typeface="Arial"/>
                <a:sym typeface="Arial"/>
              </a:rPr>
              <a:t>Halal certification</a:t>
            </a:r>
            <a:endParaRPr/>
          </a:p>
          <a:p>
            <a:pPr indent="0" lvl="0" marL="0" rtl="0" algn="l">
              <a:spcBef>
                <a:spcPts val="400"/>
              </a:spcBef>
              <a:spcAft>
                <a:spcPts val="0"/>
              </a:spcAft>
              <a:buClr>
                <a:schemeClr val="dk1"/>
              </a:buClr>
              <a:buSzPts val="2000"/>
              <a:buFont typeface="Arial"/>
              <a:buNone/>
            </a:pPr>
            <a:r>
              <a:rPr lang="en-US" sz="2000">
                <a:latin typeface="Arial"/>
                <a:ea typeface="Arial"/>
                <a:cs typeface="Arial"/>
                <a:sym typeface="Arial"/>
              </a:rPr>
              <a:t>Products are permissible under </a:t>
            </a:r>
            <a:endParaRPr/>
          </a:p>
          <a:p>
            <a:pPr indent="0" lvl="0" marL="0" rtl="0" algn="l">
              <a:spcBef>
                <a:spcPts val="400"/>
              </a:spcBef>
              <a:spcAft>
                <a:spcPts val="0"/>
              </a:spcAft>
              <a:buClr>
                <a:schemeClr val="dk1"/>
              </a:buClr>
              <a:buSzPts val="2000"/>
              <a:buFont typeface="Arial"/>
              <a:buNone/>
            </a:pPr>
            <a:r>
              <a:rPr lang="en-US" sz="2000">
                <a:latin typeface="Arial"/>
                <a:ea typeface="Arial"/>
                <a:cs typeface="Arial"/>
                <a:sym typeface="Arial"/>
              </a:rPr>
              <a:t>Islamic law</a:t>
            </a:r>
            <a:endParaRPr sz="2000">
              <a:latin typeface="Arial"/>
              <a:ea typeface="Arial"/>
              <a:cs typeface="Arial"/>
              <a:sym typeface="Arial"/>
            </a:endParaRPr>
          </a:p>
        </p:txBody>
      </p:sp>
      <p:sp>
        <p:nvSpPr>
          <p:cNvPr id="577" name="Google Shape;577;p3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Logo&#10;&#10;Description automatically generated" id="578" name="Google Shape;578;p39"/>
          <p:cNvPicPr preferRelativeResize="0"/>
          <p:nvPr/>
        </p:nvPicPr>
        <p:blipFill rotWithShape="1">
          <a:blip r:embed="rId3">
            <a:alphaModFix/>
          </a:blip>
          <a:srcRect b="0" l="0" r="0" t="0"/>
          <a:stretch/>
        </p:blipFill>
        <p:spPr>
          <a:xfrm>
            <a:off x="7269164" y="2206625"/>
            <a:ext cx="1760537" cy="1447800"/>
          </a:xfrm>
          <a:prstGeom prst="rect">
            <a:avLst/>
          </a:prstGeom>
          <a:noFill/>
          <a:ln>
            <a:noFill/>
          </a:ln>
        </p:spPr>
      </p:pic>
      <p:pic>
        <p:nvPicPr>
          <p:cNvPr descr="Shape&#10;&#10;Description automatically generated" id="579" name="Google Shape;579;p39"/>
          <p:cNvPicPr preferRelativeResize="0"/>
          <p:nvPr/>
        </p:nvPicPr>
        <p:blipFill rotWithShape="1">
          <a:blip r:embed="rId4">
            <a:alphaModFix/>
          </a:blip>
          <a:srcRect b="0" l="0" r="0" t="0"/>
          <a:stretch/>
        </p:blipFill>
        <p:spPr>
          <a:xfrm>
            <a:off x="6934201" y="3779838"/>
            <a:ext cx="1865313" cy="1865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type="title"/>
          </p:nvPr>
        </p:nvSpPr>
        <p:spPr>
          <a:xfrm>
            <a:off x="2393950" y="985839"/>
            <a:ext cx="7772400" cy="4032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FOOD SAFETY</a:t>
            </a:r>
            <a:endParaRPr sz="3200"/>
          </a:p>
        </p:txBody>
      </p:sp>
      <p:sp>
        <p:nvSpPr>
          <p:cNvPr id="292" name="Google Shape;292;p4"/>
          <p:cNvSpPr txBox="1"/>
          <p:nvPr>
            <p:ph idx="1" type="body"/>
          </p:nvPr>
        </p:nvSpPr>
        <p:spPr>
          <a:xfrm>
            <a:off x="1447800" y="1566863"/>
            <a:ext cx="91440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Times New Roman"/>
              <a:buChar char="•"/>
            </a:pPr>
            <a:r>
              <a:rPr lang="en-US" sz="2400"/>
              <a:t>Safety – prevention / protection from illness / sickness / injury,  </a:t>
            </a:r>
            <a:endParaRPr/>
          </a:p>
          <a:p>
            <a:pPr indent="-342900" lvl="0" marL="342900" rtl="0" algn="l">
              <a:spcBef>
                <a:spcPts val="480"/>
              </a:spcBef>
              <a:spcAft>
                <a:spcPts val="0"/>
              </a:spcAft>
              <a:buClr>
                <a:schemeClr val="dk1"/>
              </a:buClr>
              <a:buSzPts val="2400"/>
              <a:buFont typeface="Times New Roman"/>
              <a:buChar char="•"/>
            </a:pPr>
            <a:r>
              <a:rPr lang="en-US" sz="2400"/>
              <a:t>Food safety- illness/sickness arising from consumption of food</a:t>
            </a:r>
            <a:endParaRPr/>
          </a:p>
          <a:p>
            <a:pPr indent="-276225" lvl="0" marL="342900" rtl="0" algn="l">
              <a:spcBef>
                <a:spcPts val="210"/>
              </a:spcBef>
              <a:spcAft>
                <a:spcPts val="0"/>
              </a:spcAft>
              <a:buClr>
                <a:schemeClr val="dk1"/>
              </a:buClr>
              <a:buSzPts val="1050"/>
              <a:buFont typeface="Times New Roman"/>
              <a:buNone/>
            </a:pPr>
            <a:r>
              <a:t/>
            </a:r>
            <a:endParaRPr sz="1050"/>
          </a:p>
          <a:p>
            <a:pPr indent="-342900" lvl="0" marL="342900" rtl="0" algn="l">
              <a:spcBef>
                <a:spcPts val="480"/>
              </a:spcBef>
              <a:spcAft>
                <a:spcPts val="0"/>
              </a:spcAft>
              <a:buClr>
                <a:schemeClr val="dk1"/>
              </a:buClr>
              <a:buSzPts val="2400"/>
              <a:buFont typeface="Times New Roman"/>
              <a:buChar char="•"/>
            </a:pPr>
            <a:r>
              <a:rPr lang="en-US" sz="2400"/>
              <a:t>Foodborne illness - Caused by eating contaminated foods or beverages  </a:t>
            </a:r>
            <a:endParaRPr/>
          </a:p>
          <a:p>
            <a:pPr indent="-190500" lvl="0" marL="342900" rtl="0" algn="l">
              <a:spcBef>
                <a:spcPts val="480"/>
              </a:spcBef>
              <a:spcAft>
                <a:spcPts val="0"/>
              </a:spcAft>
              <a:buClr>
                <a:schemeClr val="dk1"/>
              </a:buClr>
              <a:buSzPts val="2400"/>
              <a:buFont typeface="Times New Roman"/>
              <a:buNone/>
            </a:pPr>
            <a:r>
              <a:t/>
            </a:r>
            <a:endParaRPr sz="2400"/>
          </a:p>
        </p:txBody>
      </p:sp>
      <p:sp>
        <p:nvSpPr>
          <p:cNvPr id="293" name="Google Shape;293;p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294" name="Google Shape;294;p4"/>
          <p:cNvPicPr preferRelativeResize="0"/>
          <p:nvPr/>
        </p:nvPicPr>
        <p:blipFill rotWithShape="1">
          <a:blip r:embed="rId3">
            <a:alphaModFix/>
          </a:blip>
          <a:srcRect b="0" l="0" r="0" t="0"/>
          <a:stretch/>
        </p:blipFill>
        <p:spPr>
          <a:xfrm>
            <a:off x="5410201" y="5410201"/>
            <a:ext cx="568325" cy="1344613"/>
          </a:xfrm>
          <a:prstGeom prst="rect">
            <a:avLst/>
          </a:prstGeom>
          <a:noFill/>
          <a:ln>
            <a:noFill/>
          </a:ln>
        </p:spPr>
      </p:pic>
      <p:sp>
        <p:nvSpPr>
          <p:cNvPr id="295" name="Google Shape;295;p4"/>
          <p:cNvSpPr txBox="1"/>
          <p:nvPr/>
        </p:nvSpPr>
        <p:spPr>
          <a:xfrm>
            <a:off x="6049964" y="5715000"/>
            <a:ext cx="884237"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in -</a:t>
            </a:r>
            <a:endParaRPr/>
          </a:p>
        </p:txBody>
      </p:sp>
      <p:pic>
        <p:nvPicPr>
          <p:cNvPr id="296" name="Google Shape;296;p4"/>
          <p:cNvPicPr preferRelativeResize="0"/>
          <p:nvPr/>
        </p:nvPicPr>
        <p:blipFill rotWithShape="1">
          <a:blip r:embed="rId3">
            <a:alphaModFix/>
          </a:blip>
          <a:srcRect b="0" l="0" r="0" t="0"/>
          <a:stretch/>
        </p:blipFill>
        <p:spPr>
          <a:xfrm>
            <a:off x="6705601" y="5410201"/>
            <a:ext cx="568325" cy="1344613"/>
          </a:xfrm>
          <a:prstGeom prst="rect">
            <a:avLst/>
          </a:prstGeom>
          <a:noFill/>
          <a:ln>
            <a:noFill/>
          </a:ln>
        </p:spPr>
      </p:pic>
      <p:pic>
        <p:nvPicPr>
          <p:cNvPr id="297" name="Google Shape;297;p4"/>
          <p:cNvPicPr preferRelativeResize="0"/>
          <p:nvPr/>
        </p:nvPicPr>
        <p:blipFill rotWithShape="1">
          <a:blip r:embed="rId3">
            <a:alphaModFix/>
          </a:blip>
          <a:srcRect b="0" l="0" r="0" t="0"/>
          <a:stretch/>
        </p:blipFill>
        <p:spPr>
          <a:xfrm>
            <a:off x="7315201" y="5410201"/>
            <a:ext cx="568325" cy="1344613"/>
          </a:xfrm>
          <a:prstGeom prst="rect">
            <a:avLst/>
          </a:prstGeom>
          <a:noFill/>
          <a:ln>
            <a:noFill/>
          </a:ln>
        </p:spPr>
      </p:pic>
      <p:pic>
        <p:nvPicPr>
          <p:cNvPr id="298" name="Google Shape;298;p4"/>
          <p:cNvPicPr preferRelativeResize="0"/>
          <p:nvPr/>
        </p:nvPicPr>
        <p:blipFill rotWithShape="1">
          <a:blip r:embed="rId3">
            <a:alphaModFix/>
          </a:blip>
          <a:srcRect b="0" l="0" r="0" t="0"/>
          <a:stretch/>
        </p:blipFill>
        <p:spPr>
          <a:xfrm>
            <a:off x="8610601" y="5410201"/>
            <a:ext cx="568325" cy="1344613"/>
          </a:xfrm>
          <a:prstGeom prst="rect">
            <a:avLst/>
          </a:prstGeom>
          <a:noFill/>
          <a:ln>
            <a:noFill/>
          </a:ln>
        </p:spPr>
      </p:pic>
      <p:pic>
        <p:nvPicPr>
          <p:cNvPr id="299" name="Google Shape;299;p4"/>
          <p:cNvPicPr preferRelativeResize="0"/>
          <p:nvPr/>
        </p:nvPicPr>
        <p:blipFill rotWithShape="1">
          <a:blip r:embed="rId3">
            <a:alphaModFix/>
          </a:blip>
          <a:srcRect b="0" l="0" r="0" t="0"/>
          <a:stretch/>
        </p:blipFill>
        <p:spPr>
          <a:xfrm>
            <a:off x="9906001" y="5410201"/>
            <a:ext cx="568325" cy="1344613"/>
          </a:xfrm>
          <a:prstGeom prst="rect">
            <a:avLst/>
          </a:prstGeom>
          <a:noFill/>
          <a:ln>
            <a:noFill/>
          </a:ln>
        </p:spPr>
      </p:pic>
      <p:pic>
        <p:nvPicPr>
          <p:cNvPr id="300" name="Google Shape;300;p4"/>
          <p:cNvPicPr preferRelativeResize="0"/>
          <p:nvPr/>
        </p:nvPicPr>
        <p:blipFill rotWithShape="1">
          <a:blip r:embed="rId3">
            <a:alphaModFix/>
          </a:blip>
          <a:srcRect b="0" l="0" r="0" t="0"/>
          <a:stretch/>
        </p:blipFill>
        <p:spPr>
          <a:xfrm>
            <a:off x="9296401" y="5410201"/>
            <a:ext cx="568325" cy="1344613"/>
          </a:xfrm>
          <a:prstGeom prst="rect">
            <a:avLst/>
          </a:prstGeom>
          <a:noFill/>
          <a:ln>
            <a:noFill/>
          </a:ln>
        </p:spPr>
      </p:pic>
      <p:pic>
        <p:nvPicPr>
          <p:cNvPr id="301" name="Google Shape;301;p4"/>
          <p:cNvPicPr preferRelativeResize="0"/>
          <p:nvPr/>
        </p:nvPicPr>
        <p:blipFill rotWithShape="1">
          <a:blip r:embed="rId3">
            <a:alphaModFix/>
          </a:blip>
          <a:srcRect b="0" l="0" r="0" t="0"/>
          <a:stretch/>
        </p:blipFill>
        <p:spPr>
          <a:xfrm>
            <a:off x="7924801" y="5410201"/>
            <a:ext cx="568325" cy="1344613"/>
          </a:xfrm>
          <a:prstGeom prst="rect">
            <a:avLst/>
          </a:prstGeom>
          <a:noFill/>
          <a:ln>
            <a:noFill/>
          </a:ln>
        </p:spPr>
      </p:pic>
      <p:sp>
        <p:nvSpPr>
          <p:cNvPr id="302" name="Google Shape;302;p4"/>
          <p:cNvSpPr txBox="1"/>
          <p:nvPr/>
        </p:nvSpPr>
        <p:spPr>
          <a:xfrm>
            <a:off x="1722150" y="3505200"/>
            <a:ext cx="8545800" cy="831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Lack of safety precautions / procedures can lead to </a:t>
            </a:r>
            <a:r>
              <a:rPr b="0" i="1" lang="en-US" sz="2400" u="none" cap="none" strike="noStrike">
                <a:solidFill>
                  <a:srgbClr val="FF0000"/>
                </a:solidFill>
                <a:latin typeface="Arial"/>
                <a:ea typeface="Arial"/>
                <a:cs typeface="Arial"/>
                <a:sym typeface="Arial"/>
              </a:rPr>
              <a:t>Hazards </a:t>
            </a:r>
            <a:r>
              <a:rPr b="0" i="1" lang="en-US" sz="2400" u="none" cap="none" strike="noStrike">
                <a:solidFill>
                  <a:schemeClr val="dk1"/>
                </a:solidFill>
                <a:latin typeface="Arial"/>
                <a:ea typeface="Arial"/>
                <a:cs typeface="Arial"/>
                <a:sym typeface="Arial"/>
              </a:rPr>
              <a:t>(Hazard: source of illness, injury, sickness..)</a:t>
            </a:r>
            <a:endParaRPr b="0" i="1" sz="2400" u="none" cap="none" strike="noStrike">
              <a:solidFill>
                <a:schemeClr val="dk1"/>
              </a:solidFill>
              <a:latin typeface="Arial"/>
              <a:ea typeface="Arial"/>
              <a:cs typeface="Arial"/>
              <a:sym typeface="Arial"/>
            </a:endParaRPr>
          </a:p>
        </p:txBody>
      </p:sp>
      <p:sp>
        <p:nvSpPr>
          <p:cNvPr id="303" name="Google Shape;303;p4"/>
          <p:cNvSpPr txBox="1"/>
          <p:nvPr/>
        </p:nvSpPr>
        <p:spPr>
          <a:xfrm>
            <a:off x="1828800" y="4487863"/>
            <a:ext cx="8439150" cy="8318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FF0000"/>
              </a:buClr>
              <a:buSzPts val="2400"/>
              <a:buFont typeface="Verdana"/>
              <a:buNone/>
            </a:pPr>
            <a:r>
              <a:rPr b="0" i="0" lang="en-US" sz="2400" u="none" cap="none" strike="noStrike">
                <a:solidFill>
                  <a:srgbClr val="FF0000"/>
                </a:solidFill>
                <a:latin typeface="Verdana"/>
                <a:ea typeface="Verdana"/>
                <a:cs typeface="Verdana"/>
                <a:sym typeface="Verdana"/>
              </a:rPr>
              <a:t>Understanding the hazards and methods for their control is important for food safety</a:t>
            </a:r>
            <a:endParaRPr b="0" i="0" sz="2400" u="none" cap="none" strike="noStrike">
              <a:solidFill>
                <a:srgbClr val="FF0000"/>
              </a:solidFill>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0"/>
          <p:cNvSpPr txBox="1"/>
          <p:nvPr>
            <p:ph type="title"/>
          </p:nvPr>
        </p:nvSpPr>
        <p:spPr>
          <a:xfrm>
            <a:off x="1981200" y="1073612"/>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t>Name of the Certification Bodies (FSMS/HACCP)</a:t>
            </a:r>
            <a:endParaRPr sz="2400"/>
          </a:p>
        </p:txBody>
      </p:sp>
      <p:sp>
        <p:nvSpPr>
          <p:cNvPr id="585" name="Google Shape;585;p40"/>
          <p:cNvSpPr txBox="1"/>
          <p:nvPr>
            <p:ph idx="1" type="body"/>
          </p:nvPr>
        </p:nvSpPr>
        <p:spPr>
          <a:xfrm>
            <a:off x="1143000" y="1909618"/>
            <a:ext cx="5100638" cy="3119582"/>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1800"/>
              <a:buFont typeface="Times New Roman"/>
              <a:buChar char="•"/>
            </a:pPr>
            <a:r>
              <a:rPr b="1" lang="en-US" sz="1800"/>
              <a:t>Bureau Veritas (India)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TQ Cert Services Pvt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TUV SUD South Asia Pvt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TUV India Pvt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IRCLASS Systems and Solutions Pvt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INDOCERT</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SGS India Pvt ltd</a:t>
            </a:r>
            <a:endParaRPr/>
          </a:p>
          <a:p>
            <a:pPr indent="-342900" lvl="0" marL="342900" rtl="0" algn="l">
              <a:lnSpc>
                <a:spcPct val="150000"/>
              </a:lnSpc>
              <a:spcBef>
                <a:spcPts val="360"/>
              </a:spcBef>
              <a:spcAft>
                <a:spcPts val="0"/>
              </a:spcAft>
              <a:buClr>
                <a:schemeClr val="dk1"/>
              </a:buClr>
              <a:buSzPts val="1800"/>
              <a:buFont typeface="Times New Roman"/>
              <a:buChar char="•"/>
            </a:pPr>
            <a:r>
              <a:rPr b="1" lang="en-US" sz="1800"/>
              <a:t>DNV GL Business Assurance India Pvt Ltd</a:t>
            </a:r>
            <a:endParaRPr/>
          </a:p>
          <a:p>
            <a:pPr indent="0" lvl="0" marL="0" rtl="0" algn="l">
              <a:lnSpc>
                <a:spcPct val="150000"/>
              </a:lnSpc>
              <a:spcBef>
                <a:spcPts val="360"/>
              </a:spcBef>
              <a:spcAft>
                <a:spcPts val="0"/>
              </a:spcAft>
              <a:buClr>
                <a:schemeClr val="dk1"/>
              </a:buClr>
              <a:buSzPts val="1800"/>
              <a:buFont typeface="Times New Roman"/>
              <a:buNone/>
            </a:pPr>
            <a:r>
              <a:t/>
            </a:r>
            <a:endParaRPr b="1" sz="1800"/>
          </a:p>
        </p:txBody>
      </p:sp>
      <p:sp>
        <p:nvSpPr>
          <p:cNvPr id="586" name="Google Shape;586;p4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7" name="Google Shape;587;p40"/>
          <p:cNvSpPr txBox="1"/>
          <p:nvPr/>
        </p:nvSpPr>
        <p:spPr>
          <a:xfrm>
            <a:off x="6082145" y="1893454"/>
            <a:ext cx="6096000" cy="378206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One cert International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Intertek India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Vexil Business Process Services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BSI Group India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MS certification Services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COTECNA Inspection India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Standards Organisation of Nigeria</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Integrated Quality Certification Pvt Ltd.</a:t>
            </a:r>
            <a:endParaRPr/>
          </a:p>
          <a:p>
            <a:pPr indent="-342900" lvl="0" marL="34290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Prime Certification &amp;Inspection LLC</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93" name="Google Shape;593;p41"/>
          <p:cNvSpPr txBox="1"/>
          <p:nvPr>
            <p:ph type="title"/>
          </p:nvPr>
        </p:nvSpPr>
        <p:spPr>
          <a:xfrm>
            <a:off x="1790700" y="930275"/>
            <a:ext cx="8229600" cy="660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7F7F7F"/>
                </a:solidFill>
              </a:rPr>
              <a:t>Principles of HACCP</a:t>
            </a:r>
            <a:endParaRPr/>
          </a:p>
        </p:txBody>
      </p:sp>
      <p:sp>
        <p:nvSpPr>
          <p:cNvPr id="594" name="Google Shape;594;p41"/>
          <p:cNvSpPr txBox="1"/>
          <p:nvPr>
            <p:ph idx="1" type="body"/>
          </p:nvPr>
        </p:nvSpPr>
        <p:spPr>
          <a:xfrm>
            <a:off x="1447800" y="1728789"/>
            <a:ext cx="9829800" cy="4103687"/>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rgbClr val="6B6BCF"/>
              </a:buClr>
              <a:buSzPts val="2000"/>
              <a:buFont typeface="Arial"/>
              <a:buAutoNum type="arabicPeriod"/>
            </a:pPr>
            <a:r>
              <a:rPr b="1" lang="en-US" sz="2000">
                <a:solidFill>
                  <a:srgbClr val="6B6BCF"/>
                </a:solidFill>
                <a:latin typeface="Arial"/>
                <a:ea typeface="Arial"/>
                <a:cs typeface="Arial"/>
                <a:sym typeface="Arial"/>
              </a:rPr>
              <a:t>Conduct a hazard analysis.</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Determine the critical control </a:t>
            </a:r>
            <a:r>
              <a:rPr b="1" lang="en-US" sz="2000">
                <a:solidFill>
                  <a:srgbClr val="6B6BCF"/>
                </a:solidFill>
                <a:latin typeface="Arial"/>
                <a:ea typeface="Arial"/>
                <a:cs typeface="Arial"/>
                <a:sym typeface="Arial"/>
              </a:rPr>
              <a:t>points (CCPs)</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Establish critical limit(s).</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Establish a system to monitor </a:t>
            </a:r>
            <a:r>
              <a:rPr b="1" lang="en-US" sz="2000">
                <a:solidFill>
                  <a:srgbClr val="6B6BCF"/>
                </a:solidFill>
                <a:latin typeface="Arial"/>
                <a:ea typeface="Arial"/>
                <a:cs typeface="Arial"/>
                <a:sym typeface="Arial"/>
              </a:rPr>
              <a:t>control of the CCP.</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Establish the corrective action </a:t>
            </a:r>
            <a:r>
              <a:rPr b="1" lang="en-US" sz="2000">
                <a:solidFill>
                  <a:srgbClr val="6B6BCF"/>
                </a:solidFill>
                <a:latin typeface="Arial"/>
                <a:ea typeface="Arial"/>
                <a:cs typeface="Arial"/>
                <a:sym typeface="Arial"/>
              </a:rPr>
              <a:t>to be taken when monitoring indicates that a particular CCP is not under control.</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Establish procedures for </a:t>
            </a:r>
            <a:r>
              <a:rPr b="1" lang="en-US" sz="2000">
                <a:solidFill>
                  <a:srgbClr val="6B6BCF"/>
                </a:solidFill>
                <a:latin typeface="Arial"/>
                <a:ea typeface="Arial"/>
                <a:cs typeface="Arial"/>
                <a:sym typeface="Arial"/>
              </a:rPr>
              <a:t>verification to confirm that the HACCP system is working effectively.</a:t>
            </a:r>
            <a:endParaRPr/>
          </a:p>
          <a:p>
            <a:pPr indent="-457200" lvl="0" marL="457200" rtl="0" algn="l">
              <a:spcBef>
                <a:spcPts val="400"/>
              </a:spcBef>
              <a:spcAft>
                <a:spcPts val="0"/>
              </a:spcAft>
              <a:buClr>
                <a:srgbClr val="6B6BCF"/>
              </a:buClr>
              <a:buSzPts val="2000"/>
              <a:buFont typeface="Arial"/>
              <a:buAutoNum type="arabicPeriod"/>
            </a:pPr>
            <a:r>
              <a:rPr b="1" i="1" lang="en-US" sz="2000">
                <a:solidFill>
                  <a:srgbClr val="6B6BCF"/>
                </a:solidFill>
                <a:latin typeface="Arial"/>
                <a:ea typeface="Arial"/>
                <a:cs typeface="Arial"/>
                <a:sym typeface="Arial"/>
              </a:rPr>
              <a:t>Establish documentation </a:t>
            </a:r>
            <a:r>
              <a:rPr b="1" lang="en-US" sz="2000">
                <a:solidFill>
                  <a:srgbClr val="6B6BCF"/>
                </a:solidFill>
                <a:latin typeface="Arial"/>
                <a:ea typeface="Arial"/>
                <a:cs typeface="Arial"/>
                <a:sym typeface="Arial"/>
              </a:rPr>
              <a:t>concerning all procedures and records appropriate to these principles and their application</a:t>
            </a:r>
            <a:r>
              <a:rPr lang="en-US" sz="2000">
                <a:solidFill>
                  <a:srgbClr val="6B6BCF"/>
                </a:solidFill>
                <a:latin typeface="Arial"/>
                <a:ea typeface="Arial"/>
                <a:cs typeface="Arial"/>
                <a:sym typeface="Arial"/>
              </a:rPr>
              <a:t>.</a:t>
            </a:r>
            <a:endParaRPr/>
          </a:p>
        </p:txBody>
      </p:sp>
      <p:sp>
        <p:nvSpPr>
          <p:cNvPr id="595" name="Google Shape;595;p41"/>
          <p:cNvSpPr txBox="1"/>
          <p:nvPr/>
        </p:nvSpPr>
        <p:spPr>
          <a:xfrm>
            <a:off x="1990725" y="5370513"/>
            <a:ext cx="782955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accent6"/>
                </a:solidFill>
                <a:latin typeface="Arial"/>
                <a:ea typeface="Arial"/>
                <a:cs typeface="Arial"/>
                <a:sym typeface="Arial"/>
              </a:rPr>
              <a:t>Covered under Clauses 7.4 to 7.9  of ISO 22000:2018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1752600" y="884238"/>
            <a:ext cx="8229600" cy="7159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C000"/>
                </a:solidFill>
              </a:rPr>
              <a:t>Elements of ISO 22000:2005</a:t>
            </a:r>
            <a:endParaRPr/>
          </a:p>
        </p:txBody>
      </p:sp>
      <p:sp>
        <p:nvSpPr>
          <p:cNvPr id="601" name="Google Shape;601;p42"/>
          <p:cNvSpPr txBox="1"/>
          <p:nvPr>
            <p:ph idx="1" type="body"/>
          </p:nvPr>
        </p:nvSpPr>
        <p:spPr>
          <a:xfrm>
            <a:off x="1981200" y="1600201"/>
            <a:ext cx="83058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Font typeface="Times New Roman"/>
              <a:buNone/>
            </a:pPr>
            <a:r>
              <a:rPr lang="en-US"/>
              <a:t>ISO 22000:2005 has five main Clauses</a:t>
            </a:r>
            <a:endParaRPr/>
          </a:p>
          <a:p>
            <a:pPr indent="-342900" lvl="0" marL="342900" rtl="0" algn="l">
              <a:spcBef>
                <a:spcPts val="560"/>
              </a:spcBef>
              <a:spcAft>
                <a:spcPts val="0"/>
              </a:spcAft>
              <a:buClr>
                <a:schemeClr val="dk1"/>
              </a:buClr>
              <a:buSzPts val="2800"/>
              <a:buFont typeface="Times New Roman"/>
              <a:buChar char="•"/>
            </a:pPr>
            <a:r>
              <a:rPr lang="en-US"/>
              <a:t>Clause 4: Food Safety Management System</a:t>
            </a:r>
            <a:endParaRPr/>
          </a:p>
          <a:p>
            <a:pPr indent="-342900" lvl="0" marL="342900" rtl="0" algn="l">
              <a:spcBef>
                <a:spcPts val="560"/>
              </a:spcBef>
              <a:spcAft>
                <a:spcPts val="0"/>
              </a:spcAft>
              <a:buClr>
                <a:schemeClr val="dk1"/>
              </a:buClr>
              <a:buSzPts val="2800"/>
              <a:buFont typeface="Times New Roman"/>
              <a:buChar char="•"/>
            </a:pPr>
            <a:r>
              <a:rPr lang="en-US"/>
              <a:t>Clause 5: Management Responsibility </a:t>
            </a:r>
            <a:endParaRPr/>
          </a:p>
          <a:p>
            <a:pPr indent="-342900" lvl="0" marL="342900" rtl="0" algn="l">
              <a:spcBef>
                <a:spcPts val="560"/>
              </a:spcBef>
              <a:spcAft>
                <a:spcPts val="0"/>
              </a:spcAft>
              <a:buClr>
                <a:schemeClr val="dk1"/>
              </a:buClr>
              <a:buSzPts val="2800"/>
              <a:buFont typeface="Times New Roman"/>
              <a:buChar char="•"/>
            </a:pPr>
            <a:r>
              <a:rPr lang="en-US"/>
              <a:t>Clause 6: Resource Management</a:t>
            </a:r>
            <a:endParaRPr/>
          </a:p>
          <a:p>
            <a:pPr indent="-342900" lvl="0" marL="342900" rtl="0" algn="l">
              <a:spcBef>
                <a:spcPts val="700"/>
              </a:spcBef>
              <a:spcAft>
                <a:spcPts val="0"/>
              </a:spcAft>
              <a:buClr>
                <a:srgbClr val="FF0000"/>
              </a:buClr>
              <a:buSzPts val="2800"/>
              <a:buFont typeface="Times New Roman"/>
              <a:buChar char="•"/>
            </a:pPr>
            <a:r>
              <a:rPr lang="en-US">
                <a:solidFill>
                  <a:srgbClr val="FF0000"/>
                </a:solidFill>
              </a:rPr>
              <a:t>Clause 7: </a:t>
            </a:r>
            <a:r>
              <a:rPr i="1" lang="en-US" sz="3500">
                <a:solidFill>
                  <a:srgbClr val="FF0000"/>
                </a:solidFill>
              </a:rPr>
              <a:t>Planning and realization of safe products</a:t>
            </a:r>
            <a:r>
              <a:rPr i="1" lang="en-US">
                <a:solidFill>
                  <a:srgbClr val="00B050"/>
                </a:solidFill>
              </a:rPr>
              <a:t>(built around the principals of HACCP)</a:t>
            </a:r>
            <a:endParaRPr i="1" sz="2000">
              <a:solidFill>
                <a:srgbClr val="00B050"/>
              </a:solidFill>
            </a:endParaRPr>
          </a:p>
          <a:p>
            <a:pPr indent="-342900" lvl="0" marL="342900" rtl="0" algn="l">
              <a:spcBef>
                <a:spcPts val="560"/>
              </a:spcBef>
              <a:spcAft>
                <a:spcPts val="0"/>
              </a:spcAft>
              <a:buClr>
                <a:schemeClr val="dk1"/>
              </a:buClr>
              <a:buSzPts val="2800"/>
              <a:buFont typeface="Times New Roman"/>
              <a:buChar char="•"/>
            </a:pPr>
            <a:r>
              <a:rPr lang="en-US"/>
              <a:t>Clause 8: Verification, validation and improvement of the food safety management system</a:t>
            </a:r>
            <a:endParaRPr/>
          </a:p>
        </p:txBody>
      </p:sp>
      <p:sp>
        <p:nvSpPr>
          <p:cNvPr id="602" name="Google Shape;602;p4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3"/>
          <p:cNvSpPr txBox="1"/>
          <p:nvPr>
            <p:ph type="title"/>
          </p:nvPr>
        </p:nvSpPr>
        <p:spPr>
          <a:xfrm>
            <a:off x="762000" y="876301"/>
            <a:ext cx="10515600" cy="419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Clause 7 Planning &amp; realization of safe products</a:t>
            </a:r>
            <a:endParaRPr/>
          </a:p>
        </p:txBody>
      </p:sp>
      <p:sp>
        <p:nvSpPr>
          <p:cNvPr id="608" name="Google Shape;608;p43"/>
          <p:cNvSpPr txBox="1"/>
          <p:nvPr>
            <p:ph idx="1" type="body"/>
          </p:nvPr>
        </p:nvSpPr>
        <p:spPr>
          <a:xfrm>
            <a:off x="1981200" y="1295401"/>
            <a:ext cx="8915400" cy="4952999"/>
          </a:xfrm>
          <a:prstGeom prst="rect">
            <a:avLst/>
          </a:prstGeom>
          <a:noFill/>
          <a:ln>
            <a:noFill/>
          </a:ln>
        </p:spPr>
        <p:txBody>
          <a:bodyPr anchorCtr="0" anchor="t" bIns="45700" lIns="91425" spcFirstLastPara="1" rIns="91425" wrap="square" tIns="45700">
            <a:noAutofit/>
          </a:bodyPr>
          <a:lstStyle/>
          <a:p>
            <a:pPr indent="-514350" lvl="0" marL="514350" rtl="0" algn="l">
              <a:lnSpc>
                <a:spcPct val="130000"/>
              </a:lnSpc>
              <a:spcBef>
                <a:spcPts val="0"/>
              </a:spcBef>
              <a:spcAft>
                <a:spcPts val="0"/>
              </a:spcAft>
              <a:buClr>
                <a:srgbClr val="FF0000"/>
              </a:buClr>
              <a:buSzPts val="2000"/>
              <a:buFont typeface="Times New Roman"/>
              <a:buNone/>
            </a:pPr>
            <a:r>
              <a:rPr lang="en-US" sz="2000">
                <a:solidFill>
                  <a:srgbClr val="FF0000"/>
                </a:solidFill>
              </a:rPr>
              <a:t>7.1	General planning and realization of safe products</a:t>
            </a:r>
            <a:endParaRPr/>
          </a:p>
          <a:p>
            <a:pPr indent="-514350" lvl="0" marL="514350" rtl="0" algn="l">
              <a:lnSpc>
                <a:spcPct val="130000"/>
              </a:lnSpc>
              <a:spcBef>
                <a:spcPts val="400"/>
              </a:spcBef>
              <a:spcAft>
                <a:spcPts val="0"/>
              </a:spcAft>
              <a:buClr>
                <a:srgbClr val="FF0000"/>
              </a:buClr>
              <a:buSzPts val="2000"/>
              <a:buFont typeface="Times New Roman"/>
              <a:buNone/>
            </a:pPr>
            <a:r>
              <a:rPr lang="en-US" sz="2000">
                <a:solidFill>
                  <a:srgbClr val="FF0000"/>
                </a:solidFill>
              </a:rPr>
              <a:t>7.2	Pre-requisite programmes (PRPs)</a:t>
            </a:r>
            <a:endParaRPr/>
          </a:p>
          <a:p>
            <a:pPr indent="-514350" lvl="0" marL="514350" rtl="0" algn="l">
              <a:lnSpc>
                <a:spcPct val="130000"/>
              </a:lnSpc>
              <a:spcBef>
                <a:spcPts val="400"/>
              </a:spcBef>
              <a:spcAft>
                <a:spcPts val="0"/>
              </a:spcAft>
              <a:buClr>
                <a:srgbClr val="FF0000"/>
              </a:buClr>
              <a:buSzPts val="2000"/>
              <a:buFont typeface="Times New Roman"/>
              <a:buNone/>
            </a:pPr>
            <a:r>
              <a:rPr lang="en-US" sz="2000">
                <a:solidFill>
                  <a:srgbClr val="FF0000"/>
                </a:solidFill>
              </a:rPr>
              <a:t>7.3	Preliminary steps to enable Hazard Analysis </a:t>
            </a:r>
            <a:endParaRPr/>
          </a:p>
          <a:p>
            <a:pPr indent="-514350" lvl="0" marL="514350" rtl="0" algn="l">
              <a:lnSpc>
                <a:spcPct val="130000"/>
              </a:lnSpc>
              <a:spcBef>
                <a:spcPts val="400"/>
              </a:spcBef>
              <a:spcAft>
                <a:spcPts val="0"/>
              </a:spcAft>
              <a:buClr>
                <a:schemeClr val="accent6"/>
              </a:buClr>
              <a:buSzPts val="2000"/>
              <a:buFont typeface="Times New Roman"/>
              <a:buNone/>
            </a:pPr>
            <a:r>
              <a:rPr lang="en-US" sz="2000">
                <a:solidFill>
                  <a:schemeClr val="accent6"/>
                </a:solidFill>
              </a:rPr>
              <a:t>7.4	</a:t>
            </a:r>
            <a:r>
              <a:rPr lang="en-US" sz="2000">
                <a:solidFill>
                  <a:srgbClr val="002060"/>
                </a:solidFill>
              </a:rPr>
              <a:t>Hazard Analysis  (Principle 1)</a:t>
            </a:r>
            <a:endParaRPr/>
          </a:p>
          <a:p>
            <a:pPr indent="-514350" lvl="0" marL="514350" rtl="0" algn="l">
              <a:lnSpc>
                <a:spcPct val="130000"/>
              </a:lnSpc>
              <a:spcBef>
                <a:spcPts val="400"/>
              </a:spcBef>
              <a:spcAft>
                <a:spcPts val="0"/>
              </a:spcAft>
              <a:buClr>
                <a:srgbClr val="002060"/>
              </a:buClr>
              <a:buSzPts val="2000"/>
              <a:buFont typeface="Times New Roman"/>
              <a:buNone/>
            </a:pPr>
            <a:r>
              <a:rPr lang="en-US" sz="2000">
                <a:solidFill>
                  <a:srgbClr val="002060"/>
                </a:solidFill>
              </a:rPr>
              <a:t>7.5	Establishing the oPRPs (Principle 1)</a:t>
            </a:r>
            <a:endParaRPr/>
          </a:p>
          <a:p>
            <a:pPr indent="-514350" lvl="0" marL="514350" rtl="0" algn="l">
              <a:lnSpc>
                <a:spcPct val="130000"/>
              </a:lnSpc>
              <a:spcBef>
                <a:spcPts val="400"/>
              </a:spcBef>
              <a:spcAft>
                <a:spcPts val="0"/>
              </a:spcAft>
              <a:buClr>
                <a:srgbClr val="002060"/>
              </a:buClr>
              <a:buSzPts val="2000"/>
              <a:buFont typeface="Times New Roman"/>
              <a:buNone/>
            </a:pPr>
            <a:r>
              <a:rPr lang="en-US" sz="2000">
                <a:solidFill>
                  <a:srgbClr val="002060"/>
                </a:solidFill>
              </a:rPr>
              <a:t>7.6	Establishing the HACCP Plan (Principles 2 to 5)</a:t>
            </a:r>
            <a:endParaRPr/>
          </a:p>
          <a:p>
            <a:pPr indent="-514350" lvl="0" marL="514350" rtl="0" algn="l">
              <a:lnSpc>
                <a:spcPct val="130000"/>
              </a:lnSpc>
              <a:spcBef>
                <a:spcPts val="400"/>
              </a:spcBef>
              <a:spcAft>
                <a:spcPts val="0"/>
              </a:spcAft>
              <a:buClr>
                <a:srgbClr val="002060"/>
              </a:buClr>
              <a:buSzPts val="2000"/>
              <a:buFont typeface="Times New Roman"/>
              <a:buNone/>
            </a:pPr>
            <a:r>
              <a:rPr lang="en-US" sz="2000">
                <a:solidFill>
                  <a:srgbClr val="002060"/>
                </a:solidFill>
              </a:rPr>
              <a:t>7.7	Updating of preliminary information and specifying the PRPs and the HACCP plan (Principles 2 to 5)</a:t>
            </a:r>
            <a:endParaRPr/>
          </a:p>
          <a:p>
            <a:pPr indent="-514350" lvl="0" marL="514350" rtl="0" algn="l">
              <a:lnSpc>
                <a:spcPct val="130000"/>
              </a:lnSpc>
              <a:spcBef>
                <a:spcPts val="400"/>
              </a:spcBef>
              <a:spcAft>
                <a:spcPts val="0"/>
              </a:spcAft>
              <a:buClr>
                <a:srgbClr val="002060"/>
              </a:buClr>
              <a:buSzPts val="2000"/>
              <a:buFont typeface="Times New Roman"/>
              <a:buNone/>
            </a:pPr>
            <a:r>
              <a:rPr lang="en-US" sz="2000">
                <a:solidFill>
                  <a:srgbClr val="002060"/>
                </a:solidFill>
              </a:rPr>
              <a:t>7.8	Verification planning  (Principle 6)</a:t>
            </a:r>
            <a:endParaRPr/>
          </a:p>
          <a:p>
            <a:pPr indent="-514350" lvl="0" marL="514350" rtl="0" algn="l">
              <a:lnSpc>
                <a:spcPct val="130000"/>
              </a:lnSpc>
              <a:spcBef>
                <a:spcPts val="400"/>
              </a:spcBef>
              <a:spcAft>
                <a:spcPts val="0"/>
              </a:spcAft>
              <a:buClr>
                <a:srgbClr val="002060"/>
              </a:buClr>
              <a:buSzPts val="2000"/>
              <a:buFont typeface="Times New Roman"/>
              <a:buNone/>
            </a:pPr>
            <a:r>
              <a:rPr lang="en-US" sz="2000">
                <a:solidFill>
                  <a:srgbClr val="002060"/>
                </a:solidFill>
              </a:rPr>
              <a:t>7.9	Traceability system (Principle 7)</a:t>
            </a:r>
            <a:endParaRPr/>
          </a:p>
          <a:p>
            <a:pPr indent="-514350" lvl="0" marL="514350" rtl="0" algn="l">
              <a:lnSpc>
                <a:spcPct val="130000"/>
              </a:lnSpc>
              <a:spcBef>
                <a:spcPts val="400"/>
              </a:spcBef>
              <a:spcAft>
                <a:spcPts val="0"/>
              </a:spcAft>
              <a:buClr>
                <a:srgbClr val="FF0000"/>
              </a:buClr>
              <a:buSzPts val="2000"/>
              <a:buFont typeface="Times New Roman"/>
              <a:buNone/>
            </a:pPr>
            <a:r>
              <a:rPr lang="en-US" sz="2000">
                <a:solidFill>
                  <a:srgbClr val="FF0000"/>
                </a:solidFill>
              </a:rPr>
              <a:t>7.10	Control of non-conformity   </a:t>
            </a:r>
            <a:endParaRPr/>
          </a:p>
          <a:p>
            <a:pPr indent="-215900" lvl="0" marL="342900" rtl="0" algn="l">
              <a:lnSpc>
                <a:spcPct val="130000"/>
              </a:lnSpc>
              <a:spcBef>
                <a:spcPts val="400"/>
              </a:spcBef>
              <a:spcAft>
                <a:spcPts val="0"/>
              </a:spcAft>
              <a:buClr>
                <a:schemeClr val="dk1"/>
              </a:buClr>
              <a:buSzPts val="2000"/>
              <a:buFont typeface="Times New Roman"/>
              <a:buNone/>
            </a:pPr>
            <a:r>
              <a:t/>
            </a:r>
            <a:endParaRPr sz="2000">
              <a:solidFill>
                <a:srgbClr val="FFC000"/>
              </a:solidFill>
            </a:endParaRPr>
          </a:p>
        </p:txBody>
      </p:sp>
      <p:sp>
        <p:nvSpPr>
          <p:cNvPr id="609" name="Google Shape;609;p4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4"/>
          <p:cNvSpPr txBox="1"/>
          <p:nvPr>
            <p:ph type="title"/>
          </p:nvPr>
        </p:nvSpPr>
        <p:spPr>
          <a:xfrm>
            <a:off x="1778000" y="1127918"/>
            <a:ext cx="8229600"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accent6"/>
                </a:solidFill>
              </a:rPr>
              <a:t>7.1 General planning and realization of safe products</a:t>
            </a:r>
            <a:endParaRPr/>
          </a:p>
        </p:txBody>
      </p:sp>
      <p:sp>
        <p:nvSpPr>
          <p:cNvPr id="615" name="Google Shape;615;p44"/>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868CF"/>
              </a:buClr>
              <a:buSzPts val="2800"/>
              <a:buFont typeface="Times New Roman"/>
              <a:buChar char="•"/>
            </a:pPr>
            <a:r>
              <a:rPr lang="en-US">
                <a:solidFill>
                  <a:srgbClr val="6868CF"/>
                </a:solidFill>
              </a:rPr>
              <a:t>Process planning</a:t>
            </a:r>
            <a:endParaRPr/>
          </a:p>
          <a:p>
            <a:pPr indent="-342900" lvl="0" marL="342900" rtl="0" algn="l">
              <a:spcBef>
                <a:spcPts val="560"/>
              </a:spcBef>
              <a:spcAft>
                <a:spcPts val="0"/>
              </a:spcAft>
              <a:buClr>
                <a:srgbClr val="6868CF"/>
              </a:buClr>
              <a:buSzPts val="2800"/>
              <a:buFont typeface="Times New Roman"/>
              <a:buChar char="•"/>
            </a:pPr>
            <a:r>
              <a:rPr lang="en-US">
                <a:solidFill>
                  <a:srgbClr val="6868CF"/>
                </a:solidFill>
              </a:rPr>
              <a:t>Production / processing / service activities</a:t>
            </a:r>
            <a:endParaRPr/>
          </a:p>
        </p:txBody>
      </p:sp>
      <p:sp>
        <p:nvSpPr>
          <p:cNvPr id="616" name="Google Shape;616;p4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ph type="title"/>
          </p:nvPr>
        </p:nvSpPr>
        <p:spPr>
          <a:xfrm>
            <a:off x="1778000" y="808037"/>
            <a:ext cx="8229600" cy="563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7.2	Pre-requisite programmes (PRPs)</a:t>
            </a:r>
            <a:endParaRPr/>
          </a:p>
        </p:txBody>
      </p:sp>
      <p:sp>
        <p:nvSpPr>
          <p:cNvPr id="622" name="Google Shape;622;p45"/>
          <p:cNvSpPr txBox="1"/>
          <p:nvPr>
            <p:ph idx="1" type="body"/>
          </p:nvPr>
        </p:nvSpPr>
        <p:spPr>
          <a:xfrm>
            <a:off x="1981200" y="1371600"/>
            <a:ext cx="83058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GAP, GAHP, GSP, GHP</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Design and layout of processing unit</a:t>
            </a:r>
            <a:endParaRPr/>
          </a:p>
          <a:p>
            <a:pPr indent="-285750" lvl="1" marL="74295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Maintenance, cleaning, disinfection</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Contact surfaces – non-toxic, easy to clean</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Adequate workspace</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Employee facilities</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Temperature and humidity control</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Pest control systems</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Personnel hygiene, GHP</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Handling and transportation</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Recall procedures</a:t>
            </a:r>
            <a:endParaRPr/>
          </a:p>
          <a:p>
            <a:pPr indent="-342900" lvl="0" marL="342900" rtl="0" algn="l">
              <a:lnSpc>
                <a:spcPct val="110000"/>
              </a:lnSpc>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Customer complaints - handling</a:t>
            </a:r>
            <a:endParaRPr/>
          </a:p>
        </p:txBody>
      </p:sp>
      <p:sp>
        <p:nvSpPr>
          <p:cNvPr id="623" name="Google Shape;623;p4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ph type="title"/>
          </p:nvPr>
        </p:nvSpPr>
        <p:spPr>
          <a:xfrm>
            <a:off x="1295400" y="777083"/>
            <a:ext cx="97536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chemeClr val="dk1"/>
                </a:solidFill>
              </a:rPr>
              <a:t>7.3 Preliminary steps to enable Hazard Analysis</a:t>
            </a:r>
            <a:endParaRPr/>
          </a:p>
        </p:txBody>
      </p:sp>
      <p:sp>
        <p:nvSpPr>
          <p:cNvPr id="629" name="Google Shape;629;p46"/>
          <p:cNvSpPr txBox="1"/>
          <p:nvPr>
            <p:ph idx="1" type="body"/>
          </p:nvPr>
        </p:nvSpPr>
        <p:spPr>
          <a:xfrm>
            <a:off x="1981200" y="1371601"/>
            <a:ext cx="8229600" cy="4754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Step 1 Establish a team</a:t>
            </a:r>
            <a:endParaRPr/>
          </a:p>
          <a:p>
            <a:pPr indent="-342900" lvl="0" marL="342900" rtl="0" algn="l">
              <a:spcBef>
                <a:spcPts val="560"/>
              </a:spcBef>
              <a:spcAft>
                <a:spcPts val="0"/>
              </a:spcAft>
              <a:buClr>
                <a:srgbClr val="6868CF"/>
              </a:buClr>
              <a:buSzPts val="2800"/>
              <a:buFont typeface="Arial"/>
              <a:buNone/>
            </a:pPr>
            <a:r>
              <a:rPr lang="en-US">
                <a:solidFill>
                  <a:srgbClr val="6868CF"/>
                </a:solidFill>
                <a:latin typeface="Arial"/>
                <a:ea typeface="Arial"/>
                <a:cs typeface="Arial"/>
                <a:sym typeface="Arial"/>
              </a:rPr>
              <a:t>	</a:t>
            </a:r>
            <a:r>
              <a:rPr lang="en-US" sz="2000">
                <a:solidFill>
                  <a:srgbClr val="6868CF"/>
                </a:solidFill>
                <a:latin typeface="Arial"/>
                <a:ea typeface="Arial"/>
                <a:cs typeface="Arial"/>
                <a:sym typeface="Arial"/>
              </a:rPr>
              <a:t>(Food technologist / food nutritionist / process engineer / microbiologist / biochemist)</a:t>
            </a:r>
            <a:endParaRPr/>
          </a:p>
          <a:p>
            <a:pPr indent="-215900" lvl="0" marL="342900" rtl="0" algn="l">
              <a:spcBef>
                <a:spcPts val="400"/>
              </a:spcBef>
              <a:spcAft>
                <a:spcPts val="0"/>
              </a:spcAft>
              <a:buClr>
                <a:schemeClr val="dk1"/>
              </a:buClr>
              <a:buSzPts val="2000"/>
              <a:buFont typeface="Times New Roman"/>
              <a:buNone/>
            </a:pPr>
            <a:r>
              <a:t/>
            </a:r>
            <a:endParaRPr b="1" sz="2000">
              <a:solidFill>
                <a:srgbClr val="6868CF"/>
              </a:solidFill>
              <a:latin typeface="Arial"/>
              <a:ea typeface="Arial"/>
              <a:cs typeface="Arial"/>
              <a:sym typeface="Arial"/>
            </a:endParaRPr>
          </a:p>
          <a:p>
            <a:pPr indent="-342900" lvl="0" marL="342900" rtl="0" algn="l">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Step 2 Describe product characteristics (raw and final)</a:t>
            </a:r>
            <a:endParaRPr/>
          </a:p>
          <a:p>
            <a:pPr indent="-215900" lvl="0" marL="342900" rtl="0" algn="l">
              <a:spcBef>
                <a:spcPts val="400"/>
              </a:spcBef>
              <a:spcAft>
                <a:spcPts val="0"/>
              </a:spcAft>
              <a:buClr>
                <a:schemeClr val="dk1"/>
              </a:buClr>
              <a:buSzPts val="2000"/>
              <a:buFont typeface="Times New Roman"/>
              <a:buNone/>
            </a:pPr>
            <a:r>
              <a:t/>
            </a:r>
            <a:endParaRPr b="1" sz="2000">
              <a:solidFill>
                <a:srgbClr val="6868CF"/>
              </a:solidFill>
              <a:latin typeface="Arial"/>
              <a:ea typeface="Arial"/>
              <a:cs typeface="Arial"/>
              <a:sym typeface="Arial"/>
            </a:endParaRPr>
          </a:p>
          <a:p>
            <a:pPr indent="-342900" lvl="0" marL="342900" rtl="0" algn="l">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Step 3 Identify the products intended use </a:t>
            </a:r>
            <a:r>
              <a:rPr lang="en-US" sz="2000">
                <a:solidFill>
                  <a:srgbClr val="6868CF"/>
                </a:solidFill>
                <a:latin typeface="Arial"/>
                <a:ea typeface="Arial"/>
                <a:cs typeface="Arial"/>
                <a:sym typeface="Arial"/>
              </a:rPr>
              <a:t>(fresh-cut fruits – direct consumption; FC vegetables – cooking; ready to eat)</a:t>
            </a:r>
            <a:endParaRPr/>
          </a:p>
          <a:p>
            <a:pPr indent="-215900" lvl="0" marL="342900" rtl="0" algn="l">
              <a:spcBef>
                <a:spcPts val="400"/>
              </a:spcBef>
              <a:spcAft>
                <a:spcPts val="0"/>
              </a:spcAft>
              <a:buClr>
                <a:schemeClr val="dk1"/>
              </a:buClr>
              <a:buSzPts val="2000"/>
              <a:buFont typeface="Times New Roman"/>
              <a:buNone/>
            </a:pPr>
            <a:r>
              <a:t/>
            </a:r>
            <a:endParaRPr b="1" sz="2000">
              <a:solidFill>
                <a:srgbClr val="6868CF"/>
              </a:solidFill>
              <a:latin typeface="Arial"/>
              <a:ea typeface="Arial"/>
              <a:cs typeface="Arial"/>
              <a:sym typeface="Arial"/>
            </a:endParaRPr>
          </a:p>
          <a:p>
            <a:pPr indent="-342900" lvl="0" marL="342900" rtl="0" algn="l">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Step 4 Prepare flow chart / diagram</a:t>
            </a:r>
            <a:endParaRPr/>
          </a:p>
          <a:p>
            <a:pPr indent="-215900" lvl="0" marL="342900" rtl="0" algn="l">
              <a:spcBef>
                <a:spcPts val="400"/>
              </a:spcBef>
              <a:spcAft>
                <a:spcPts val="0"/>
              </a:spcAft>
              <a:buClr>
                <a:schemeClr val="dk1"/>
              </a:buClr>
              <a:buSzPts val="2000"/>
              <a:buFont typeface="Times New Roman"/>
              <a:buNone/>
            </a:pPr>
            <a:r>
              <a:t/>
            </a:r>
            <a:endParaRPr b="1" sz="2000">
              <a:solidFill>
                <a:srgbClr val="6868CF"/>
              </a:solidFill>
              <a:latin typeface="Arial"/>
              <a:ea typeface="Arial"/>
              <a:cs typeface="Arial"/>
              <a:sym typeface="Arial"/>
            </a:endParaRPr>
          </a:p>
          <a:p>
            <a:pPr indent="-342900" lvl="0" marL="342900" rtl="0" algn="l">
              <a:spcBef>
                <a:spcPts val="400"/>
              </a:spcBef>
              <a:spcAft>
                <a:spcPts val="0"/>
              </a:spcAft>
              <a:buClr>
                <a:srgbClr val="6868CF"/>
              </a:buClr>
              <a:buSzPts val="2000"/>
              <a:buFont typeface="Arial"/>
              <a:buChar char="•"/>
            </a:pPr>
            <a:r>
              <a:rPr b="1" lang="en-US" sz="2000">
                <a:solidFill>
                  <a:srgbClr val="6868CF"/>
                </a:solidFill>
                <a:latin typeface="Arial"/>
                <a:ea typeface="Arial"/>
                <a:cs typeface="Arial"/>
                <a:sym typeface="Arial"/>
              </a:rPr>
              <a:t>Step 5 On-site confirmation of flow diagram</a:t>
            </a:r>
            <a:endParaRPr/>
          </a:p>
          <a:p>
            <a:pPr indent="-215900" lvl="0" marL="342900" rtl="0" algn="l">
              <a:spcBef>
                <a:spcPts val="400"/>
              </a:spcBef>
              <a:spcAft>
                <a:spcPts val="0"/>
              </a:spcAft>
              <a:buClr>
                <a:schemeClr val="dk1"/>
              </a:buClr>
              <a:buSzPts val="2000"/>
              <a:buFont typeface="Times New Roman"/>
              <a:buNone/>
            </a:pPr>
            <a:r>
              <a:t/>
            </a:r>
            <a:endParaRPr sz="2000">
              <a:solidFill>
                <a:srgbClr val="6868CF"/>
              </a:solidFill>
            </a:endParaRPr>
          </a:p>
        </p:txBody>
      </p:sp>
      <p:sp>
        <p:nvSpPr>
          <p:cNvPr id="630" name="Google Shape;630;p4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txBox="1"/>
          <p:nvPr>
            <p:ph type="title"/>
          </p:nvPr>
        </p:nvSpPr>
        <p:spPr>
          <a:xfrm>
            <a:off x="1960418" y="785018"/>
            <a:ext cx="8229600" cy="609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400">
                <a:solidFill>
                  <a:schemeClr val="dk1"/>
                </a:solidFill>
              </a:rPr>
              <a:t>7.4 Hazard Analysis  (Principle 1 Conduct a hazard analysis)</a:t>
            </a:r>
            <a:endParaRPr/>
          </a:p>
        </p:txBody>
      </p:sp>
      <p:sp>
        <p:nvSpPr>
          <p:cNvPr id="636" name="Google Shape;636;p47"/>
          <p:cNvSpPr txBox="1"/>
          <p:nvPr>
            <p:ph idx="1" type="body"/>
          </p:nvPr>
        </p:nvSpPr>
        <p:spPr>
          <a:xfrm>
            <a:off x="1981200" y="1394618"/>
            <a:ext cx="8382000" cy="4906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868CF"/>
              </a:buClr>
              <a:buSzPts val="2000"/>
              <a:buFont typeface="Arial"/>
              <a:buNone/>
            </a:pPr>
            <a:r>
              <a:rPr b="1" lang="en-US" sz="2000">
                <a:solidFill>
                  <a:srgbClr val="6868CF"/>
                </a:solidFill>
                <a:latin typeface="Arial"/>
                <a:ea typeface="Arial"/>
                <a:cs typeface="Arial"/>
                <a:sym typeface="Arial"/>
              </a:rPr>
              <a:t>Step 6 Identify the hazards, conduct  hazard analysis and determine control measures</a:t>
            </a:r>
            <a:endParaRPr/>
          </a:p>
          <a:p>
            <a:pPr indent="-342900" lvl="0" marL="342900" rtl="0" algn="l">
              <a:spcBef>
                <a:spcPts val="480"/>
              </a:spcBef>
              <a:spcAft>
                <a:spcPts val="0"/>
              </a:spcAft>
              <a:buClr>
                <a:srgbClr val="6868CF"/>
              </a:buClr>
              <a:buSzPts val="2400"/>
              <a:buFont typeface="Times New Roman"/>
              <a:buChar char="•"/>
            </a:pPr>
            <a:r>
              <a:rPr lang="en-US" sz="2400">
                <a:solidFill>
                  <a:srgbClr val="6868CF"/>
                </a:solidFill>
              </a:rPr>
              <a:t>Biological Hazards (micro-organisms, parasites, viruses, pests)</a:t>
            </a:r>
            <a:endParaRPr/>
          </a:p>
          <a:p>
            <a:pPr indent="-342900" lvl="0" marL="342900" rtl="0" algn="l">
              <a:spcBef>
                <a:spcPts val="480"/>
              </a:spcBef>
              <a:spcAft>
                <a:spcPts val="0"/>
              </a:spcAft>
              <a:buClr>
                <a:srgbClr val="6868CF"/>
              </a:buClr>
              <a:buSzPts val="2400"/>
              <a:buFont typeface="Times New Roman"/>
              <a:buChar char="•"/>
            </a:pPr>
            <a:r>
              <a:rPr lang="en-US" sz="2400">
                <a:solidFill>
                  <a:srgbClr val="6868CF"/>
                </a:solidFill>
              </a:rPr>
              <a:t>Chemical Hazards</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Agricultural chemicals</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Plant chemicals</a:t>
            </a:r>
            <a:endParaRPr/>
          </a:p>
          <a:p>
            <a:pPr indent="-342900" lvl="0" marL="342900" rtl="0" algn="l">
              <a:spcBef>
                <a:spcPts val="480"/>
              </a:spcBef>
              <a:spcAft>
                <a:spcPts val="0"/>
              </a:spcAft>
              <a:buClr>
                <a:srgbClr val="6868CF"/>
              </a:buClr>
              <a:buSzPts val="2400"/>
              <a:buFont typeface="Times New Roman"/>
              <a:buChar char="•"/>
            </a:pPr>
            <a:r>
              <a:rPr lang="en-US" sz="2400">
                <a:solidFill>
                  <a:srgbClr val="6868CF"/>
                </a:solidFill>
              </a:rPr>
              <a:t>Physical Hazards</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Inadvertent material from the field</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From the processing &amp; handling</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Materials entering the food during distribution </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Intentionally placed in food </a:t>
            </a:r>
            <a:endParaRPr/>
          </a:p>
          <a:p>
            <a:pPr indent="-285750" lvl="1" marL="742950" rtl="0" algn="l">
              <a:spcBef>
                <a:spcPts val="400"/>
              </a:spcBef>
              <a:spcAft>
                <a:spcPts val="0"/>
              </a:spcAft>
              <a:buClr>
                <a:srgbClr val="6868CF"/>
              </a:buClr>
              <a:buSzPts val="2000"/>
              <a:buFont typeface="Times New Roman"/>
              <a:buChar char="–"/>
            </a:pPr>
            <a:r>
              <a:rPr lang="en-US" sz="2000">
                <a:solidFill>
                  <a:srgbClr val="6868CF"/>
                </a:solidFill>
              </a:rPr>
              <a:t>Miscellaneous </a:t>
            </a:r>
            <a:endParaRPr/>
          </a:p>
          <a:p>
            <a:pPr indent="-190500" lvl="0" marL="342900" rtl="0" algn="l">
              <a:spcBef>
                <a:spcPts val="480"/>
              </a:spcBef>
              <a:spcAft>
                <a:spcPts val="0"/>
              </a:spcAft>
              <a:buClr>
                <a:schemeClr val="dk1"/>
              </a:buClr>
              <a:buSzPts val="2400"/>
              <a:buFont typeface="Times New Roman"/>
              <a:buNone/>
            </a:pPr>
            <a:r>
              <a:t/>
            </a:r>
            <a:endParaRPr sz="2400">
              <a:solidFill>
                <a:srgbClr val="6868CF"/>
              </a:solidFill>
            </a:endParaRPr>
          </a:p>
        </p:txBody>
      </p:sp>
      <p:sp>
        <p:nvSpPr>
          <p:cNvPr id="637" name="Google Shape;637;p4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8"/>
          <p:cNvSpPr txBox="1"/>
          <p:nvPr>
            <p:ph type="title"/>
          </p:nvPr>
        </p:nvSpPr>
        <p:spPr>
          <a:xfrm>
            <a:off x="3041073" y="701040"/>
            <a:ext cx="8229600" cy="334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solidFill>
                  <a:srgbClr val="002060"/>
                </a:solidFill>
              </a:rPr>
              <a:t>Hazard Analysis</a:t>
            </a:r>
            <a:endParaRPr/>
          </a:p>
        </p:txBody>
      </p:sp>
      <p:graphicFrame>
        <p:nvGraphicFramePr>
          <p:cNvPr id="643" name="Google Shape;643;p48"/>
          <p:cNvGraphicFramePr/>
          <p:nvPr/>
        </p:nvGraphicFramePr>
        <p:xfrm>
          <a:off x="762000" y="1082040"/>
          <a:ext cx="3000000" cy="3000000"/>
        </p:xfrm>
        <a:graphic>
          <a:graphicData uri="http://schemas.openxmlformats.org/drawingml/2006/table">
            <a:tbl>
              <a:tblPr bandRow="1" firstRow="1">
                <a:noFill/>
                <a:tableStyleId>{F0A2E05A-6C07-47FF-8663-306E4EB6BF2C}</a:tableStyleId>
              </a:tblPr>
              <a:tblGrid>
                <a:gridCol w="1177625"/>
                <a:gridCol w="1389125"/>
                <a:gridCol w="1443800"/>
                <a:gridCol w="1847475"/>
                <a:gridCol w="1280725"/>
                <a:gridCol w="1203150"/>
                <a:gridCol w="1363575"/>
                <a:gridCol w="962525"/>
              </a:tblGrid>
              <a:tr h="370850">
                <a:tc>
                  <a:txBody>
                    <a:bodyPr/>
                    <a:lstStyle/>
                    <a:p>
                      <a:pPr indent="0" lvl="0" marL="0" marR="0" rtl="0" algn="l">
                        <a:spcBef>
                          <a:spcPts val="0"/>
                        </a:spcBef>
                        <a:spcAft>
                          <a:spcPts val="0"/>
                        </a:spcAft>
                        <a:buNone/>
                      </a:pPr>
                      <a:r>
                        <a:rPr lang="en-US" sz="1900" u="none" cap="none" strike="noStrike">
                          <a:solidFill>
                            <a:schemeClr val="dk1"/>
                          </a:solidFill>
                        </a:rPr>
                        <a:t>Item</a:t>
                      </a:r>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Hazard Source</a:t>
                      </a:r>
                      <a:endParaRPr/>
                    </a:p>
                  </a:txBody>
                  <a:tcPr marT="45725" marB="45725" marR="91425" marL="91425"/>
                </a:tc>
                <a:tc gridSpan="3">
                  <a:txBody>
                    <a:bodyPr/>
                    <a:lstStyle/>
                    <a:p>
                      <a:pPr indent="0" lvl="0" marL="0" marR="0" rtl="0" algn="ctr">
                        <a:spcBef>
                          <a:spcPts val="0"/>
                        </a:spcBef>
                        <a:spcAft>
                          <a:spcPts val="0"/>
                        </a:spcAft>
                        <a:buNone/>
                      </a:pPr>
                      <a:r>
                        <a:rPr lang="en-US" sz="1900">
                          <a:solidFill>
                            <a:schemeClr val="dk1"/>
                          </a:solidFill>
                        </a:rPr>
                        <a:t>Hazard identified</a:t>
                      </a:r>
                      <a:endParaRPr/>
                    </a:p>
                  </a:txBody>
                  <a:tcPr marT="45725" marB="45725" marR="91425" marL="91425"/>
                </a:tc>
                <a:tc hMerge="1"/>
                <a:tc hMerge="1"/>
                <a:tc>
                  <a:txBody>
                    <a:bodyPr/>
                    <a:lstStyle/>
                    <a:p>
                      <a:pPr indent="0" lvl="0" marL="0" marR="0" rtl="0" algn="l">
                        <a:spcBef>
                          <a:spcPts val="0"/>
                        </a:spcBef>
                        <a:spcAft>
                          <a:spcPts val="0"/>
                        </a:spcAft>
                        <a:buNone/>
                      </a:pPr>
                      <a:r>
                        <a:rPr lang="en-US" sz="1900">
                          <a:solidFill>
                            <a:schemeClr val="dk1"/>
                          </a:solidFill>
                        </a:rPr>
                        <a:t>Accept-able</a:t>
                      </a:r>
                      <a:r>
                        <a:rPr lang="en-US" sz="1900">
                          <a:solidFill>
                            <a:schemeClr val="dk1"/>
                          </a:solidFill>
                        </a:rPr>
                        <a:t> level</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Significant/ Insignifi</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Justification</a:t>
                      </a:r>
                      <a:endParaRPr/>
                    </a:p>
                  </a:txBody>
                  <a:tcPr marT="45725" marB="45725" marR="91425" marL="91425"/>
                </a:tc>
              </a:tr>
              <a:tr h="370850">
                <a:tc>
                  <a:txBody>
                    <a:bodyPr/>
                    <a:lstStyle/>
                    <a:p>
                      <a:pPr indent="0" lvl="0" marL="0" marR="0" rtl="0" algn="l">
                        <a:spcBef>
                          <a:spcPts val="0"/>
                        </a:spcBef>
                        <a:spcAft>
                          <a:spcPts val="0"/>
                        </a:spcAft>
                        <a:buNone/>
                      </a:pPr>
                      <a:r>
                        <a:t/>
                      </a:r>
                      <a:endParaRPr b="1" sz="1900">
                        <a:solidFill>
                          <a:schemeClr val="dk1"/>
                        </a:solidFill>
                      </a:endParaRPr>
                    </a:p>
                  </a:txBody>
                  <a:tcPr marT="45725" marB="45725" marR="91425" marL="91425"/>
                </a:tc>
                <a:tc>
                  <a:txBody>
                    <a:bodyPr/>
                    <a:lstStyle/>
                    <a:p>
                      <a:pPr indent="0" lvl="0" marL="0" marR="0" rtl="0" algn="l">
                        <a:spcBef>
                          <a:spcPts val="0"/>
                        </a:spcBef>
                        <a:spcAft>
                          <a:spcPts val="0"/>
                        </a:spcAft>
                        <a:buNone/>
                      </a:pPr>
                      <a:r>
                        <a:t/>
                      </a:r>
                      <a:endParaRPr b="1" sz="1900">
                        <a:solidFill>
                          <a:schemeClr val="dk1"/>
                        </a:solidFill>
                      </a:endParaRPr>
                    </a:p>
                  </a:txBody>
                  <a:tcPr marT="45725" marB="45725" marR="91425" marL="91425"/>
                </a:tc>
                <a:tc>
                  <a:txBody>
                    <a:bodyPr/>
                    <a:lstStyle/>
                    <a:p>
                      <a:pPr indent="0" lvl="0" marL="0" marR="0" rtl="0" algn="l">
                        <a:spcBef>
                          <a:spcPts val="0"/>
                        </a:spcBef>
                        <a:spcAft>
                          <a:spcPts val="0"/>
                        </a:spcAft>
                        <a:buNone/>
                      </a:pPr>
                      <a:r>
                        <a:rPr b="1" lang="en-US" sz="1900">
                          <a:solidFill>
                            <a:schemeClr val="dk1"/>
                          </a:solidFill>
                        </a:rPr>
                        <a:t>Physical</a:t>
                      </a:r>
                      <a:endParaRPr/>
                    </a:p>
                  </a:txBody>
                  <a:tcPr marT="45725" marB="45725" marR="91425" marL="91425"/>
                </a:tc>
                <a:tc>
                  <a:txBody>
                    <a:bodyPr/>
                    <a:lstStyle/>
                    <a:p>
                      <a:pPr indent="0" lvl="0" marL="0" marR="0" rtl="0" algn="l">
                        <a:spcBef>
                          <a:spcPts val="0"/>
                        </a:spcBef>
                        <a:spcAft>
                          <a:spcPts val="0"/>
                        </a:spcAft>
                        <a:buNone/>
                      </a:pPr>
                      <a:r>
                        <a:rPr b="1" lang="en-US" sz="1900">
                          <a:solidFill>
                            <a:schemeClr val="dk1"/>
                          </a:solidFill>
                        </a:rPr>
                        <a:t>Chemical </a:t>
                      </a:r>
                      <a:endParaRPr/>
                    </a:p>
                  </a:txBody>
                  <a:tcPr marT="45725" marB="45725" marR="91425" marL="91425"/>
                </a:tc>
                <a:tc>
                  <a:txBody>
                    <a:bodyPr/>
                    <a:lstStyle/>
                    <a:p>
                      <a:pPr indent="0" lvl="0" marL="0" marR="0" rtl="0" algn="l">
                        <a:spcBef>
                          <a:spcPts val="0"/>
                        </a:spcBef>
                        <a:spcAft>
                          <a:spcPts val="0"/>
                        </a:spcAft>
                        <a:buNone/>
                      </a:pPr>
                      <a:r>
                        <a:rPr b="1" lang="en-US" sz="1900">
                          <a:solidFill>
                            <a:schemeClr val="dk1"/>
                          </a:solidFill>
                        </a:rPr>
                        <a:t>Biological</a:t>
                      </a:r>
                      <a:endParaRPr/>
                    </a:p>
                  </a:txBody>
                  <a:tcPr marT="45725" marB="45725" marR="91425" marL="91425"/>
                </a:tc>
                <a:tc>
                  <a:txBody>
                    <a:bodyPr/>
                    <a:lstStyle/>
                    <a:p>
                      <a:pPr indent="0" lvl="0" marL="0" marR="0" rtl="0" algn="l">
                        <a:spcBef>
                          <a:spcPts val="0"/>
                        </a:spcBef>
                        <a:spcAft>
                          <a:spcPts val="0"/>
                        </a:spcAft>
                        <a:buNone/>
                      </a:pPr>
                      <a:r>
                        <a:t/>
                      </a:r>
                      <a:endParaRPr b="1" sz="1900">
                        <a:solidFill>
                          <a:schemeClr val="dk1"/>
                        </a:solidFill>
                      </a:endParaRPr>
                    </a:p>
                  </a:txBody>
                  <a:tcPr marT="45725" marB="45725" marR="91425" marL="91425"/>
                </a:tc>
                <a:tc>
                  <a:txBody>
                    <a:bodyPr/>
                    <a:lstStyle/>
                    <a:p>
                      <a:pPr indent="0" lvl="0" marL="0" marR="0" rtl="0" algn="l">
                        <a:spcBef>
                          <a:spcPts val="0"/>
                        </a:spcBef>
                        <a:spcAft>
                          <a:spcPts val="0"/>
                        </a:spcAft>
                        <a:buNone/>
                      </a:pPr>
                      <a:r>
                        <a:t/>
                      </a:r>
                      <a:endParaRPr b="1" sz="1900">
                        <a:solidFill>
                          <a:schemeClr val="dk1"/>
                        </a:solidFill>
                      </a:endParaRPr>
                    </a:p>
                  </a:txBody>
                  <a:tcPr marT="45725" marB="45725" marR="91425" marL="91425"/>
                </a:tc>
                <a:tc>
                  <a:txBody>
                    <a:bodyPr/>
                    <a:lstStyle/>
                    <a:p>
                      <a:pPr indent="0" lvl="0" marL="0" marR="0" rtl="0" algn="l">
                        <a:spcBef>
                          <a:spcPts val="0"/>
                        </a:spcBef>
                        <a:spcAft>
                          <a:spcPts val="0"/>
                        </a:spcAft>
                        <a:buNone/>
                      </a:pPr>
                      <a:r>
                        <a:t/>
                      </a:r>
                      <a:endParaRPr b="1" sz="1900">
                        <a:solidFill>
                          <a:schemeClr val="dk1"/>
                        </a:solidFill>
                      </a:endParaRPr>
                    </a:p>
                  </a:txBody>
                  <a:tcPr marT="45725" marB="45725" marR="91425" marL="91425"/>
                </a:tc>
              </a:tr>
              <a:tr h="370850">
                <a:tc gridSpan="5">
                  <a:txBody>
                    <a:bodyPr/>
                    <a:lstStyle/>
                    <a:p>
                      <a:pPr indent="0" lvl="0" marL="0" marR="0" rtl="0" algn="l">
                        <a:spcBef>
                          <a:spcPts val="0"/>
                        </a:spcBef>
                        <a:spcAft>
                          <a:spcPts val="0"/>
                        </a:spcAft>
                        <a:buNone/>
                      </a:pPr>
                      <a:r>
                        <a:rPr b="1" lang="en-US" sz="1900"/>
                        <a:t>Raw Materials</a:t>
                      </a:r>
                      <a:endParaRPr/>
                    </a:p>
                  </a:txBody>
                  <a:tcPr marT="45725" marB="45725" marR="91425" marL="91425"/>
                </a:tc>
                <a:tc hMerge="1"/>
                <a:tc hMerge="1"/>
                <a:tc hMerge="1"/>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spcBef>
                          <a:spcPts val="0"/>
                        </a:spcBef>
                        <a:spcAft>
                          <a:spcPts val="0"/>
                        </a:spcAft>
                        <a:buNone/>
                      </a:pPr>
                      <a:r>
                        <a:rPr lang="en-US" sz="1900"/>
                        <a:t>Tomato</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Soil</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Stones , insects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Fertiliser, Agri-chemicals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Insects,</a:t>
                      </a:r>
                      <a:endParaRPr/>
                    </a:p>
                    <a:p>
                      <a:pPr indent="0" lvl="0" marL="0" marR="0" rtl="0" algn="l">
                        <a:spcBef>
                          <a:spcPts val="0"/>
                        </a:spcBef>
                        <a:spcAft>
                          <a:spcPts val="0"/>
                        </a:spcAft>
                        <a:buNone/>
                      </a:pPr>
                      <a:r>
                        <a:rPr lang="en-US" sz="1900"/>
                        <a:t>parasites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a:t>
                      </a:r>
                      <a:endParaRPr/>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r>
              <a:tr h="370850">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rPr lang="en-US" sz="1900"/>
                        <a:t>Water</a:t>
                      </a:r>
                      <a:endParaRPr/>
                    </a:p>
                  </a:txBody>
                  <a:tcPr marT="45725" marB="45725" marR="91425" marL="91425"/>
                </a:tc>
                <a:tc>
                  <a:txBody>
                    <a:bodyPr/>
                    <a:lstStyle/>
                    <a:p>
                      <a:pPr indent="0" lvl="0" marL="0" marR="0" rtl="0" algn="l">
                        <a:spcBef>
                          <a:spcPts val="0"/>
                        </a:spcBef>
                        <a:spcAft>
                          <a:spcPts val="0"/>
                        </a:spcAft>
                        <a:buNone/>
                      </a:pPr>
                      <a:r>
                        <a:rPr lang="en-US" sz="1900"/>
                        <a:t>-</a:t>
                      </a:r>
                      <a:endParaRPr sz="1900"/>
                    </a:p>
                  </a:txBody>
                  <a:tcPr marT="45725" marB="45725" marR="91425" marL="91425"/>
                </a:tc>
                <a:tc>
                  <a:txBody>
                    <a:bodyPr/>
                    <a:lstStyle/>
                    <a:p>
                      <a:pPr indent="0" lvl="0" marL="0" marR="0" rtl="0" algn="l">
                        <a:spcBef>
                          <a:spcPts val="0"/>
                        </a:spcBef>
                        <a:spcAft>
                          <a:spcPts val="0"/>
                        </a:spcAft>
                        <a:buNone/>
                      </a:pPr>
                      <a:r>
                        <a:rPr lang="en-US" sz="1900"/>
                        <a:t>Agri- chemicals</a:t>
                      </a:r>
                      <a:endParaRPr sz="1900"/>
                    </a:p>
                  </a:txBody>
                  <a:tcPr marT="45725" marB="45725" marR="91425" marL="91425"/>
                </a:tc>
                <a:tc>
                  <a:txBody>
                    <a:bodyPr/>
                    <a:lstStyle/>
                    <a:p>
                      <a:pPr indent="0" lvl="0" marL="0" marR="0" rtl="0" algn="l">
                        <a:spcBef>
                          <a:spcPts val="0"/>
                        </a:spcBef>
                        <a:spcAft>
                          <a:spcPts val="0"/>
                        </a:spcAft>
                        <a:buNone/>
                      </a:pPr>
                      <a:r>
                        <a:rPr lang="en-US" sz="1900"/>
                        <a:t>Micro-organisms</a:t>
                      </a:r>
                      <a:endParaRPr sz="1900"/>
                    </a:p>
                  </a:txBody>
                  <a:tcPr marT="45725" marB="45725" marR="91425" marL="91425"/>
                </a:tc>
                <a:tc>
                  <a:txBody>
                    <a:bodyPr/>
                    <a:lstStyle/>
                    <a:p>
                      <a:pPr indent="0" lvl="0" marL="0" marR="0" rtl="0" algn="l">
                        <a:spcBef>
                          <a:spcPts val="0"/>
                        </a:spcBef>
                        <a:spcAft>
                          <a:spcPts val="0"/>
                        </a:spcAft>
                        <a:buNone/>
                      </a:pPr>
                      <a:r>
                        <a:rPr lang="en-US" sz="1900"/>
                        <a:t>????</a:t>
                      </a:r>
                      <a:endParaRPr/>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Hands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Hair, metal</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Micro-organisms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a:t>
                      </a:r>
                      <a:endParaRPr/>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r>
              <a:tr h="370850">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rPr lang="en-US" sz="1900"/>
                        <a:t>Transport</a:t>
                      </a:r>
                      <a:r>
                        <a:rPr lang="en-US" sz="1900"/>
                        <a:t> eqpt.</a:t>
                      </a:r>
                      <a:endParaRPr sz="1900"/>
                    </a:p>
                  </a:txBody>
                  <a:tcPr marT="45725" marB="45725" marR="91425" marL="91425"/>
                </a:tc>
                <a:tc>
                  <a:txBody>
                    <a:bodyPr/>
                    <a:lstStyle/>
                    <a:p>
                      <a:pPr indent="0" lvl="0" marL="0" marR="0" rtl="0" algn="l">
                        <a:spcBef>
                          <a:spcPts val="0"/>
                        </a:spcBef>
                        <a:spcAft>
                          <a:spcPts val="0"/>
                        </a:spcAft>
                        <a:buNone/>
                      </a:pPr>
                      <a:r>
                        <a:rPr lang="en-US" sz="1900"/>
                        <a:t>Metal, nuts, bolts</a:t>
                      </a:r>
                      <a:endParaRPr sz="1900"/>
                    </a:p>
                  </a:txBody>
                  <a:tcPr marT="45725" marB="45725" marR="91425" marL="91425"/>
                </a:tc>
                <a:tc>
                  <a:txBody>
                    <a:bodyPr/>
                    <a:lstStyle/>
                    <a:p>
                      <a:pPr indent="0" lvl="0" marL="0" marR="0" rtl="0" algn="l">
                        <a:spcBef>
                          <a:spcPts val="0"/>
                        </a:spcBef>
                        <a:spcAft>
                          <a:spcPts val="0"/>
                        </a:spcAft>
                        <a:buNone/>
                      </a:pPr>
                      <a:r>
                        <a:rPr lang="en-US" sz="1900"/>
                        <a:t>-</a:t>
                      </a:r>
                      <a:endParaRPr sz="1900"/>
                    </a:p>
                  </a:txBody>
                  <a:tcPr marT="45725" marB="45725" marR="91425" marL="91425"/>
                </a:tc>
                <a:tc>
                  <a:txBody>
                    <a:bodyPr/>
                    <a:lstStyle/>
                    <a:p>
                      <a:pPr indent="0" lvl="0" marL="0" marR="0" rtl="0" algn="l">
                        <a:spcBef>
                          <a:spcPts val="0"/>
                        </a:spcBef>
                        <a:spcAft>
                          <a:spcPts val="0"/>
                        </a:spcAft>
                        <a:buNone/>
                      </a:pPr>
                      <a:r>
                        <a:rPr lang="en-US" sz="1900"/>
                        <a:t>-</a:t>
                      </a:r>
                      <a:endParaRPr sz="1900"/>
                    </a:p>
                  </a:txBody>
                  <a:tcPr marT="45725" marB="45725" marR="91425" marL="91425"/>
                </a:tc>
                <a:tc>
                  <a:txBody>
                    <a:bodyPr/>
                    <a:lstStyle/>
                    <a:p>
                      <a:pPr indent="0" lvl="0" marL="0" marR="0" rtl="0" algn="l">
                        <a:spcBef>
                          <a:spcPts val="0"/>
                        </a:spcBef>
                        <a:spcAft>
                          <a:spcPts val="0"/>
                        </a:spcAft>
                        <a:buNone/>
                      </a:pPr>
                      <a:r>
                        <a:rPr lang="en-US" sz="1900"/>
                        <a:t>????</a:t>
                      </a:r>
                      <a:endParaRPr/>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spcBef>
                          <a:spcPts val="0"/>
                        </a:spcBef>
                        <a:spcAft>
                          <a:spcPts val="0"/>
                        </a:spcAft>
                        <a:buNone/>
                      </a:pPr>
                      <a:r>
                        <a:rPr lang="en-US" sz="1900"/>
                        <a:t>Water</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Processing water</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Pesticides, bromate. HM etc.</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Micro-organisms, parasites</a:t>
                      </a:r>
                      <a:endParaRPr/>
                    </a:p>
                  </a:txBody>
                  <a:tcPr marT="45725" marB="45725" marR="91425" marL="91425">
                    <a:solidFill>
                      <a:srgbClr val="9DD2D6"/>
                    </a:solidFill>
                  </a:tcPr>
                </a:tc>
                <a:tc>
                  <a:txBody>
                    <a:bodyPr/>
                    <a:lstStyle/>
                    <a:p>
                      <a:pPr indent="0" lvl="0" marL="0" marR="0" rtl="0" algn="l">
                        <a:spcBef>
                          <a:spcPts val="0"/>
                        </a:spcBef>
                        <a:spcAft>
                          <a:spcPts val="0"/>
                        </a:spcAft>
                        <a:buNone/>
                      </a:pPr>
                      <a:r>
                        <a:rPr lang="en-US" sz="1900"/>
                        <a:t>????</a:t>
                      </a:r>
                      <a:endParaRPr/>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c>
                  <a:txBody>
                    <a:bodyPr/>
                    <a:lstStyle/>
                    <a:p>
                      <a:pPr indent="0" lvl="0" marL="0" marR="0" rtl="0" algn="l">
                        <a:spcBef>
                          <a:spcPts val="0"/>
                        </a:spcBef>
                        <a:spcAft>
                          <a:spcPts val="0"/>
                        </a:spcAft>
                        <a:buNone/>
                      </a:pPr>
                      <a:r>
                        <a:t/>
                      </a:r>
                      <a:endParaRPr sz="1900"/>
                    </a:p>
                  </a:txBody>
                  <a:tcPr marT="45725" marB="45725" marR="91425" marL="91425">
                    <a:solidFill>
                      <a:srgbClr val="9DD2D6"/>
                    </a:solidFill>
                  </a:tcPr>
                </a:tc>
              </a:tr>
            </a:tbl>
          </a:graphicData>
        </a:graphic>
      </p:graphicFrame>
      <p:sp>
        <p:nvSpPr>
          <p:cNvPr id="644" name="Google Shape;644;p4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9"/>
          <p:cNvSpPr txBox="1"/>
          <p:nvPr>
            <p:ph type="title"/>
          </p:nvPr>
        </p:nvSpPr>
        <p:spPr>
          <a:xfrm>
            <a:off x="2133600" y="990759"/>
            <a:ext cx="8229600" cy="487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chemeClr val="dk1"/>
                </a:solidFill>
              </a:rPr>
              <a:t>Hazard Analysis contd.</a:t>
            </a:r>
            <a:endParaRPr/>
          </a:p>
        </p:txBody>
      </p:sp>
      <p:graphicFrame>
        <p:nvGraphicFramePr>
          <p:cNvPr id="650" name="Google Shape;650;p49"/>
          <p:cNvGraphicFramePr/>
          <p:nvPr/>
        </p:nvGraphicFramePr>
        <p:xfrm>
          <a:off x="1676400" y="1767840"/>
          <a:ext cx="3000000" cy="3000000"/>
        </p:xfrm>
        <a:graphic>
          <a:graphicData uri="http://schemas.openxmlformats.org/drawingml/2006/table">
            <a:tbl>
              <a:tblPr bandRow="1" firstRow="1">
                <a:noFill/>
                <a:tableStyleId>{F0A2E05A-6C07-47FF-8663-306E4EB6BF2C}</a:tableStyleId>
              </a:tblPr>
              <a:tblGrid>
                <a:gridCol w="1076675"/>
                <a:gridCol w="1009400"/>
                <a:gridCol w="1206675"/>
                <a:gridCol w="1275175"/>
                <a:gridCol w="1297825"/>
                <a:gridCol w="1465300"/>
                <a:gridCol w="1425075"/>
                <a:gridCol w="997475"/>
              </a:tblGrid>
              <a:tr h="370850">
                <a:tc>
                  <a:txBody>
                    <a:bodyPr/>
                    <a:lstStyle/>
                    <a:p>
                      <a:pPr indent="0" lvl="0" marL="0" marR="0" rtl="0" algn="l">
                        <a:spcBef>
                          <a:spcPts val="0"/>
                        </a:spcBef>
                        <a:spcAft>
                          <a:spcPts val="0"/>
                        </a:spcAft>
                        <a:buNone/>
                      </a:pPr>
                      <a:r>
                        <a:rPr lang="en-US" sz="1900">
                          <a:solidFill>
                            <a:schemeClr val="dk1"/>
                          </a:solidFill>
                        </a:rPr>
                        <a:t>Item</a:t>
                      </a:r>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Hazard Source</a:t>
                      </a:r>
                      <a:endParaRPr/>
                    </a:p>
                  </a:txBody>
                  <a:tcPr marT="45725" marB="45725" marR="91425" marL="91425"/>
                </a:tc>
                <a:tc gridSpan="3">
                  <a:txBody>
                    <a:bodyPr/>
                    <a:lstStyle/>
                    <a:p>
                      <a:pPr indent="0" lvl="0" marL="0" marR="0" rtl="0" algn="ctr">
                        <a:spcBef>
                          <a:spcPts val="0"/>
                        </a:spcBef>
                        <a:spcAft>
                          <a:spcPts val="0"/>
                        </a:spcAft>
                        <a:buNone/>
                      </a:pPr>
                      <a:r>
                        <a:rPr lang="en-US" sz="1900">
                          <a:solidFill>
                            <a:schemeClr val="dk1"/>
                          </a:solidFill>
                        </a:rPr>
                        <a:t>Hazard identified</a:t>
                      </a:r>
                      <a:endParaRPr/>
                    </a:p>
                  </a:txBody>
                  <a:tcPr marT="45725" marB="45725" marR="91425" marL="91425"/>
                </a:tc>
                <a:tc hMerge="1"/>
                <a:tc hMerge="1"/>
                <a:tc>
                  <a:txBody>
                    <a:bodyPr/>
                    <a:lstStyle/>
                    <a:p>
                      <a:pPr indent="0" lvl="0" marL="0" marR="0" rtl="0" algn="l">
                        <a:spcBef>
                          <a:spcPts val="0"/>
                        </a:spcBef>
                        <a:spcAft>
                          <a:spcPts val="0"/>
                        </a:spcAft>
                        <a:buNone/>
                      </a:pPr>
                      <a:r>
                        <a:rPr lang="en-US" sz="1900">
                          <a:solidFill>
                            <a:schemeClr val="dk1"/>
                          </a:solidFill>
                        </a:rPr>
                        <a:t>Acceptable</a:t>
                      </a:r>
                      <a:r>
                        <a:rPr lang="en-US" sz="1900">
                          <a:solidFill>
                            <a:schemeClr val="dk1"/>
                          </a:solidFill>
                        </a:rPr>
                        <a:t> level</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Significant/ Insignifi</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Justification</a:t>
                      </a:r>
                      <a:endParaRPr/>
                    </a:p>
                  </a:txBody>
                  <a:tcPr marT="45725" marB="45725" marR="91425" marL="91425"/>
                </a:tc>
              </a:tr>
              <a:tr h="370850">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rPr lang="en-US" sz="1900"/>
                        <a:t>Physical</a:t>
                      </a:r>
                      <a:endParaRPr/>
                    </a:p>
                  </a:txBody>
                  <a:tcPr marT="45725" marB="45725" marR="91425" marL="91425"/>
                </a:tc>
                <a:tc>
                  <a:txBody>
                    <a:bodyPr/>
                    <a:lstStyle/>
                    <a:p>
                      <a:pPr indent="0" lvl="0" marL="0" marR="0" rtl="0" algn="l">
                        <a:spcBef>
                          <a:spcPts val="0"/>
                        </a:spcBef>
                        <a:spcAft>
                          <a:spcPts val="0"/>
                        </a:spcAft>
                        <a:buNone/>
                      </a:pPr>
                      <a:r>
                        <a:rPr lang="en-US" sz="1900"/>
                        <a:t>Chemical </a:t>
                      </a:r>
                      <a:endParaRPr/>
                    </a:p>
                  </a:txBody>
                  <a:tcPr marT="45725" marB="45725" marR="91425" marL="91425"/>
                </a:tc>
                <a:tc>
                  <a:txBody>
                    <a:bodyPr/>
                    <a:lstStyle/>
                    <a:p>
                      <a:pPr indent="0" lvl="0" marL="0" marR="0" rtl="0" algn="l">
                        <a:spcBef>
                          <a:spcPts val="0"/>
                        </a:spcBef>
                        <a:spcAft>
                          <a:spcPts val="0"/>
                        </a:spcAft>
                        <a:buNone/>
                      </a:pPr>
                      <a:r>
                        <a:rPr lang="en-US" sz="1900"/>
                        <a:t>Biological</a:t>
                      </a:r>
                      <a:endParaRPr/>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Equip-ment</a:t>
                      </a:r>
                      <a:endParaRPr sz="1800"/>
                    </a:p>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rPr lang="en-US" sz="1800"/>
                        <a:t>Metal</a:t>
                      </a:r>
                      <a:endParaRPr/>
                    </a:p>
                  </a:txBody>
                  <a:tcPr marT="45725" marB="45725" marR="91425" marL="91425"/>
                </a:tc>
                <a:tc>
                  <a:txBody>
                    <a:bodyPr/>
                    <a:lstStyle/>
                    <a:p>
                      <a:pPr indent="0" lvl="0" marL="0" marR="0" rtl="0" algn="l">
                        <a:spcBef>
                          <a:spcPts val="0"/>
                        </a:spcBef>
                        <a:spcAft>
                          <a:spcPts val="0"/>
                        </a:spcAft>
                        <a:buNone/>
                      </a:pPr>
                      <a:r>
                        <a:rPr lang="en-US" sz="1800"/>
                        <a:t>Nuts, bolts , rust,</a:t>
                      </a:r>
                      <a:r>
                        <a:rPr lang="en-US" sz="1800"/>
                        <a:t> screen,</a:t>
                      </a:r>
                      <a:endParaRPr/>
                    </a:p>
                    <a:p>
                      <a:pPr indent="0" lvl="0" marL="0" marR="0" rtl="0" algn="l">
                        <a:spcBef>
                          <a:spcPts val="0"/>
                        </a:spcBef>
                        <a:spcAft>
                          <a:spcPts val="0"/>
                        </a:spcAft>
                        <a:buNone/>
                      </a:pPr>
                      <a:r>
                        <a:rPr lang="en-US" sz="1800"/>
                        <a:t>chippings</a:t>
                      </a:r>
                      <a:endParaRPr sz="1800"/>
                    </a:p>
                  </a:txBody>
                  <a:tcPr marT="45725" marB="45725" marR="91425" marL="91425"/>
                </a:tc>
                <a:tc>
                  <a:txBody>
                    <a:bodyPr/>
                    <a:lstStyle/>
                    <a:p>
                      <a:pPr indent="0" lvl="0" marL="0" marR="0" rtl="0" algn="l">
                        <a:spcBef>
                          <a:spcPts val="0"/>
                        </a:spcBef>
                        <a:spcAft>
                          <a:spcPts val="0"/>
                        </a:spcAft>
                        <a:buNone/>
                      </a:pPr>
                      <a:r>
                        <a:rPr lang="en-US" sz="1800"/>
                        <a:t>-</a:t>
                      </a:r>
                      <a:endParaRPr/>
                    </a:p>
                  </a:txBody>
                  <a:tcPr marT="45725" marB="45725" marR="91425" marL="91425"/>
                </a:tc>
                <a:tc>
                  <a:txBody>
                    <a:bodyPr/>
                    <a:lstStyle/>
                    <a:p>
                      <a:pPr indent="0" lvl="0" marL="0" marR="0" rtl="0" algn="l">
                        <a:spcBef>
                          <a:spcPts val="0"/>
                        </a:spcBef>
                        <a:spcAft>
                          <a:spcPts val="0"/>
                        </a:spcAft>
                        <a:buNone/>
                      </a:pPr>
                      <a:r>
                        <a:rPr lang="en-US" sz="1800"/>
                        <a:t>-</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rPr lang="en-US" sz="1800"/>
                        <a:t>Chem-icals</a:t>
                      </a:r>
                      <a:endParaRPr sz="1800"/>
                    </a:p>
                  </a:txBody>
                  <a:tcPr marT="45725" marB="45725" marR="91425" marL="91425"/>
                </a:tc>
                <a:tc>
                  <a:txBody>
                    <a:bodyPr/>
                    <a:lstStyle/>
                    <a:p>
                      <a:pPr indent="0" lvl="0" marL="0" marR="0" rtl="0" algn="l">
                        <a:spcBef>
                          <a:spcPts val="0"/>
                        </a:spcBef>
                        <a:spcAft>
                          <a:spcPts val="0"/>
                        </a:spcAft>
                        <a:buNone/>
                      </a:pPr>
                      <a:r>
                        <a:rPr lang="en-US" sz="1800"/>
                        <a:t>-</a:t>
                      </a:r>
                      <a:endParaRPr/>
                    </a:p>
                  </a:txBody>
                  <a:tcPr marT="45725" marB="45725" marR="91425" marL="91425"/>
                </a:tc>
                <a:tc>
                  <a:txBody>
                    <a:bodyPr/>
                    <a:lstStyle/>
                    <a:p>
                      <a:pPr indent="0" lvl="0" marL="0" marR="0" rtl="0" algn="l">
                        <a:spcBef>
                          <a:spcPts val="0"/>
                        </a:spcBef>
                        <a:spcAft>
                          <a:spcPts val="0"/>
                        </a:spcAft>
                        <a:buNone/>
                      </a:pPr>
                      <a:r>
                        <a:rPr lang="en-US" sz="1800"/>
                        <a:t>Oil, lubricant</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50">
                <a:tc>
                  <a:txBody>
                    <a:bodyPr/>
                    <a:lstStyle/>
                    <a:p>
                      <a:pPr indent="0" lvl="0" marL="0" marR="0" rtl="0" algn="l">
                        <a:spcBef>
                          <a:spcPts val="0"/>
                        </a:spcBef>
                        <a:spcAft>
                          <a:spcPts val="0"/>
                        </a:spcAft>
                        <a:buNone/>
                      </a:pPr>
                      <a:r>
                        <a:rPr lang="en-US" sz="1800"/>
                        <a:t>Pack-aging material</a:t>
                      </a:r>
                      <a:endParaRPr/>
                    </a:p>
                  </a:txBody>
                  <a:tcPr marT="45725" marB="45725" marR="91425" marL="91425"/>
                </a:tc>
                <a:tc>
                  <a:txBody>
                    <a:bodyPr/>
                    <a:lstStyle/>
                    <a:p>
                      <a:pPr indent="0" lvl="0" marL="0" marR="0" rtl="0" algn="l">
                        <a:spcBef>
                          <a:spcPts val="0"/>
                        </a:spcBef>
                        <a:spcAft>
                          <a:spcPts val="0"/>
                        </a:spcAft>
                        <a:buNone/>
                      </a:pPr>
                      <a:r>
                        <a:rPr lang="en-US" sz="1800"/>
                        <a:t>-</a:t>
                      </a:r>
                      <a:endParaRPr/>
                    </a:p>
                  </a:txBody>
                  <a:tcPr marT="45725" marB="45725" marR="91425" marL="91425"/>
                </a:tc>
                <a:tc>
                  <a:txBody>
                    <a:bodyPr/>
                    <a:lstStyle/>
                    <a:p>
                      <a:pPr indent="0" lvl="0" marL="0" marR="0" rtl="0" algn="l">
                        <a:spcBef>
                          <a:spcPts val="0"/>
                        </a:spcBef>
                        <a:spcAft>
                          <a:spcPts val="0"/>
                        </a:spcAft>
                        <a:buNone/>
                      </a:pPr>
                      <a:r>
                        <a:rPr lang="en-US" sz="1800"/>
                        <a:t>-</a:t>
                      </a:r>
                      <a:endParaRPr/>
                    </a:p>
                  </a:txBody>
                  <a:tcPr marT="45725" marB="45725" marR="91425" marL="91425"/>
                </a:tc>
                <a:tc>
                  <a:txBody>
                    <a:bodyPr/>
                    <a:lstStyle/>
                    <a:p>
                      <a:pPr indent="0" lvl="0" marL="0" marR="0" rtl="0" algn="l">
                        <a:spcBef>
                          <a:spcPts val="0"/>
                        </a:spcBef>
                        <a:spcAft>
                          <a:spcPts val="0"/>
                        </a:spcAft>
                        <a:buNone/>
                      </a:pPr>
                      <a:r>
                        <a:rPr lang="en-US" sz="1800"/>
                        <a:t>chemical</a:t>
                      </a:r>
                      <a:endParaRPr/>
                    </a:p>
                  </a:txBody>
                  <a:tcPr marT="45725" marB="45725" marR="91425" marL="91425"/>
                </a:tc>
                <a:tc>
                  <a:txBody>
                    <a:bodyPr/>
                    <a:lstStyle/>
                    <a:p>
                      <a:pPr indent="0" lvl="0" marL="0" marR="0" rtl="0" algn="l">
                        <a:spcBef>
                          <a:spcPts val="0"/>
                        </a:spcBef>
                        <a:spcAft>
                          <a:spcPts val="0"/>
                        </a:spcAft>
                        <a:buNone/>
                      </a:pPr>
                      <a:r>
                        <a:rPr lang="en-US" sz="1800"/>
                        <a:t>MO</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bl>
          </a:graphicData>
        </a:graphic>
      </p:graphicFrame>
      <p:sp>
        <p:nvSpPr>
          <p:cNvPr id="651" name="Google Shape;651;p4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
          <p:cNvSpPr txBox="1"/>
          <p:nvPr>
            <p:ph type="title"/>
          </p:nvPr>
        </p:nvSpPr>
        <p:spPr>
          <a:xfrm>
            <a:off x="2209800" y="737395"/>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t>HAZARDOUS SUBSTANCES</a:t>
            </a:r>
            <a:endParaRPr sz="2400"/>
          </a:p>
        </p:txBody>
      </p:sp>
      <p:sp>
        <p:nvSpPr>
          <p:cNvPr id="309" name="Google Shape;309;p5"/>
          <p:cNvSpPr txBox="1"/>
          <p:nvPr>
            <p:ph idx="1" type="body"/>
          </p:nvPr>
        </p:nvSpPr>
        <p:spPr>
          <a:xfrm>
            <a:off x="1902981" y="1529631"/>
            <a:ext cx="228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Times New Roman"/>
              <a:buNone/>
            </a:pPr>
            <a:r>
              <a:rPr lang="en-US"/>
              <a:t>Physical	</a:t>
            </a:r>
            <a:endParaRPr/>
          </a:p>
          <a:p>
            <a:pPr indent="-342900" lvl="0" marL="342900" rtl="0" algn="l">
              <a:spcBef>
                <a:spcPts val="400"/>
              </a:spcBef>
              <a:spcAft>
                <a:spcPts val="0"/>
              </a:spcAft>
              <a:buClr>
                <a:schemeClr val="dk1"/>
              </a:buClr>
              <a:buSzPts val="2000"/>
              <a:buFont typeface="Times New Roman"/>
              <a:buChar char="•"/>
            </a:pPr>
            <a:r>
              <a:rPr lang="en-US" sz="2000"/>
              <a:t>Hair</a:t>
            </a:r>
            <a:endParaRPr/>
          </a:p>
          <a:p>
            <a:pPr indent="-342900" lvl="0" marL="342900" rtl="0" algn="l">
              <a:spcBef>
                <a:spcPts val="400"/>
              </a:spcBef>
              <a:spcAft>
                <a:spcPts val="0"/>
              </a:spcAft>
              <a:buClr>
                <a:schemeClr val="dk1"/>
              </a:buClr>
              <a:buSzPts val="2000"/>
              <a:buFont typeface="Times New Roman"/>
              <a:buChar char="•"/>
            </a:pPr>
            <a:r>
              <a:rPr lang="en-US" sz="2000"/>
              <a:t>Pin</a:t>
            </a:r>
            <a:endParaRPr/>
          </a:p>
          <a:p>
            <a:pPr indent="-342900" lvl="0" marL="342900" rtl="0" algn="l">
              <a:spcBef>
                <a:spcPts val="400"/>
              </a:spcBef>
              <a:spcAft>
                <a:spcPts val="0"/>
              </a:spcAft>
              <a:buClr>
                <a:schemeClr val="dk1"/>
              </a:buClr>
              <a:buSzPts val="2000"/>
              <a:buFont typeface="Times New Roman"/>
              <a:buChar char="•"/>
            </a:pPr>
            <a:r>
              <a:rPr lang="en-US" sz="2000"/>
              <a:t>Stone</a:t>
            </a:r>
            <a:endParaRPr/>
          </a:p>
          <a:p>
            <a:pPr indent="-342900" lvl="0" marL="342900" rtl="0" algn="l">
              <a:spcBef>
                <a:spcPts val="400"/>
              </a:spcBef>
              <a:spcAft>
                <a:spcPts val="0"/>
              </a:spcAft>
              <a:buClr>
                <a:schemeClr val="dk1"/>
              </a:buClr>
              <a:buSzPts val="2000"/>
              <a:buFont typeface="Times New Roman"/>
              <a:buChar char="•"/>
            </a:pPr>
            <a:r>
              <a:rPr lang="en-US" sz="2000"/>
              <a:t>Glass</a:t>
            </a:r>
            <a:endParaRPr/>
          </a:p>
          <a:p>
            <a:pPr indent="-342900" lvl="0" marL="342900" rtl="0" algn="l">
              <a:spcBef>
                <a:spcPts val="400"/>
              </a:spcBef>
              <a:spcAft>
                <a:spcPts val="0"/>
              </a:spcAft>
              <a:buClr>
                <a:schemeClr val="dk1"/>
              </a:buClr>
              <a:buSzPts val="2000"/>
              <a:buFont typeface="Times New Roman"/>
              <a:buChar char="•"/>
            </a:pPr>
            <a:r>
              <a:rPr lang="en-US" sz="2000"/>
              <a:t>Metal piece</a:t>
            </a:r>
            <a:endParaRPr/>
          </a:p>
          <a:p>
            <a:pPr indent="-342900" lvl="0" marL="342900" rtl="0" algn="l">
              <a:spcBef>
                <a:spcPts val="400"/>
              </a:spcBef>
              <a:spcAft>
                <a:spcPts val="0"/>
              </a:spcAft>
              <a:buClr>
                <a:schemeClr val="dk1"/>
              </a:buClr>
              <a:buSzPts val="2000"/>
              <a:buFont typeface="Times New Roman"/>
              <a:buChar char="•"/>
            </a:pPr>
            <a:r>
              <a:rPr lang="en-US" sz="2000"/>
              <a:t>Jewellery</a:t>
            </a:r>
            <a:endParaRPr/>
          </a:p>
          <a:p>
            <a:pPr indent="-342900" lvl="0" marL="342900" rtl="0" algn="l">
              <a:spcBef>
                <a:spcPts val="400"/>
              </a:spcBef>
              <a:spcAft>
                <a:spcPts val="0"/>
              </a:spcAft>
              <a:buClr>
                <a:schemeClr val="dk1"/>
              </a:buClr>
              <a:buSzPts val="2000"/>
              <a:buFont typeface="Times New Roman"/>
              <a:buChar char="•"/>
            </a:pPr>
            <a:r>
              <a:rPr lang="en-US" sz="2000"/>
              <a:t>Buttons</a:t>
            </a:r>
            <a:endParaRPr/>
          </a:p>
          <a:p>
            <a:pPr indent="-342900" lvl="0" marL="342900" rtl="0" algn="l">
              <a:spcBef>
                <a:spcPts val="400"/>
              </a:spcBef>
              <a:spcAft>
                <a:spcPts val="0"/>
              </a:spcAft>
              <a:buClr>
                <a:schemeClr val="dk1"/>
              </a:buClr>
              <a:buSzPts val="2000"/>
              <a:buFont typeface="Times New Roman"/>
              <a:buChar char="•"/>
            </a:pPr>
            <a:r>
              <a:rPr lang="en-US" sz="2000"/>
              <a:t>Safety pins</a:t>
            </a:r>
            <a:endParaRPr/>
          </a:p>
          <a:p>
            <a:pPr indent="-342900" lvl="0" marL="342900" rtl="0" algn="l">
              <a:spcBef>
                <a:spcPts val="400"/>
              </a:spcBef>
              <a:spcAft>
                <a:spcPts val="0"/>
              </a:spcAft>
              <a:buClr>
                <a:schemeClr val="dk1"/>
              </a:buClr>
              <a:buSzPts val="2000"/>
              <a:buFont typeface="Times New Roman"/>
              <a:buChar char="•"/>
            </a:pPr>
            <a:r>
              <a:rPr lang="en-US" sz="2000"/>
              <a:t>Nut/bolt/washer</a:t>
            </a:r>
            <a:endParaRPr/>
          </a:p>
          <a:p>
            <a:pPr indent="-342900" lvl="0" marL="342900" rtl="0" algn="l">
              <a:spcBef>
                <a:spcPts val="400"/>
              </a:spcBef>
              <a:spcAft>
                <a:spcPts val="0"/>
              </a:spcAft>
              <a:buClr>
                <a:schemeClr val="dk1"/>
              </a:buClr>
              <a:buSzPts val="2000"/>
              <a:buFont typeface="Times New Roman"/>
              <a:buChar char="•"/>
            </a:pPr>
            <a:r>
              <a:rPr lang="en-US" sz="2000"/>
              <a:t>Eqpt. part</a:t>
            </a:r>
            <a:endParaRPr/>
          </a:p>
        </p:txBody>
      </p:sp>
      <p:sp>
        <p:nvSpPr>
          <p:cNvPr id="310" name="Google Shape;310;p5"/>
          <p:cNvSpPr txBox="1"/>
          <p:nvPr>
            <p:ph idx="2" type="body"/>
          </p:nvPr>
        </p:nvSpPr>
        <p:spPr>
          <a:xfrm>
            <a:off x="4479925" y="1548971"/>
            <a:ext cx="2590800" cy="32167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Times New Roman"/>
              <a:buNone/>
            </a:pPr>
            <a:r>
              <a:rPr lang="en-US"/>
              <a:t>Chemical</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Detergent</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Pesticides</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Water pollution</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Air pollution</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Lubricant oil</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Heavy metals</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Toxins</a:t>
            </a:r>
            <a:endParaRPr/>
          </a:p>
          <a:p>
            <a:pPr indent="-342900" lvl="0" marL="342900" rtl="0" algn="l">
              <a:spcBef>
                <a:spcPts val="360"/>
              </a:spcBef>
              <a:spcAft>
                <a:spcPts val="0"/>
              </a:spcAft>
              <a:buClr>
                <a:srgbClr val="008100"/>
              </a:buClr>
              <a:buSzPts val="1800"/>
              <a:buFont typeface="Times New Roman"/>
              <a:buChar char="•"/>
            </a:pPr>
            <a:r>
              <a:rPr b="1" lang="en-US" sz="1800">
                <a:solidFill>
                  <a:srgbClr val="008100"/>
                </a:solidFill>
              </a:rPr>
              <a:t>Veterinary drugs</a:t>
            </a:r>
            <a:endParaRPr/>
          </a:p>
          <a:p>
            <a:pPr indent="0" lvl="0" marL="0" rtl="0" algn="l">
              <a:spcBef>
                <a:spcPts val="560"/>
              </a:spcBef>
              <a:spcAft>
                <a:spcPts val="0"/>
              </a:spcAft>
              <a:buClr>
                <a:schemeClr val="dk1"/>
              </a:buClr>
              <a:buSzPts val="2800"/>
              <a:buFont typeface="Times New Roman"/>
              <a:buNone/>
            </a:pPr>
            <a:r>
              <a:t/>
            </a:r>
            <a:endParaRPr/>
          </a:p>
        </p:txBody>
      </p:sp>
      <p:sp>
        <p:nvSpPr>
          <p:cNvPr id="311" name="Google Shape;311;p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12" name="Google Shape;312;p5"/>
          <p:cNvSpPr txBox="1"/>
          <p:nvPr/>
        </p:nvSpPr>
        <p:spPr>
          <a:xfrm>
            <a:off x="7416800" y="1548971"/>
            <a:ext cx="2590800" cy="3451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Biological</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Insects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Rodents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Flies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Excreta of …</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Microorganisms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Bacteria</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Fungus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Virus</a:t>
            </a:r>
            <a:endParaRPr/>
          </a:p>
          <a:p>
            <a:pPr indent="-215900" lvl="0" marL="342900" marR="0" rtl="0" algn="l">
              <a:spcBef>
                <a:spcPts val="40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spcBef>
                <a:spcPts val="560"/>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313" name="Google Shape;313;p5"/>
          <p:cNvSpPr txBox="1"/>
          <p:nvPr/>
        </p:nvSpPr>
        <p:spPr>
          <a:xfrm>
            <a:off x="4175126" y="5451476"/>
            <a:ext cx="6492875" cy="4921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600"/>
              <a:buFont typeface="Arial"/>
              <a:buNone/>
            </a:pPr>
            <a:r>
              <a:rPr b="0" i="0" lang="en-US" sz="2600" u="none" cap="none" strike="noStrike">
                <a:solidFill>
                  <a:srgbClr val="FF0000"/>
                </a:solidFill>
                <a:latin typeface="Arial"/>
                <a:ea typeface="Arial"/>
                <a:cs typeface="Arial"/>
                <a:sym typeface="Arial"/>
              </a:rPr>
              <a:t>eliminate  the  hazards – reduce the risks</a:t>
            </a:r>
            <a:endParaRPr b="0" i="0" sz="2600" u="none" cap="none" strike="noStrike">
              <a:solidFill>
                <a:srgbClr val="FF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aphicFrame>
        <p:nvGraphicFramePr>
          <p:cNvPr id="656" name="Google Shape;656;p50"/>
          <p:cNvGraphicFramePr/>
          <p:nvPr/>
        </p:nvGraphicFramePr>
        <p:xfrm>
          <a:off x="1752600" y="609601"/>
          <a:ext cx="3000000" cy="3000000"/>
        </p:xfrm>
        <a:graphic>
          <a:graphicData uri="http://schemas.openxmlformats.org/drawingml/2006/table">
            <a:tbl>
              <a:tblPr bandRow="1" firstRow="1">
                <a:noFill/>
                <a:tableStyleId>{F0A2E05A-6C07-47FF-8663-306E4EB6BF2C}</a:tableStyleId>
              </a:tblPr>
              <a:tblGrid>
                <a:gridCol w="1555225"/>
                <a:gridCol w="996225"/>
                <a:gridCol w="996225"/>
                <a:gridCol w="262350"/>
                <a:gridCol w="650875"/>
                <a:gridCol w="116825"/>
                <a:gridCol w="885100"/>
                <a:gridCol w="176000"/>
                <a:gridCol w="1401350"/>
                <a:gridCol w="1494325"/>
                <a:gridCol w="996225"/>
              </a:tblGrid>
              <a:tr h="960025">
                <a:tc>
                  <a:txBody>
                    <a:bodyPr/>
                    <a:lstStyle/>
                    <a:p>
                      <a:pPr indent="0" lvl="0" marL="0" marR="0" rtl="0" algn="l">
                        <a:spcBef>
                          <a:spcPts val="0"/>
                        </a:spcBef>
                        <a:spcAft>
                          <a:spcPts val="0"/>
                        </a:spcAft>
                        <a:buNone/>
                      </a:pPr>
                      <a:r>
                        <a:rPr lang="en-US" sz="1900">
                          <a:solidFill>
                            <a:schemeClr val="dk1"/>
                          </a:solidFill>
                        </a:rPr>
                        <a:t>Item</a:t>
                      </a:r>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Hazard Source</a:t>
                      </a:r>
                      <a:endParaRPr/>
                    </a:p>
                  </a:txBody>
                  <a:tcPr marT="45725" marB="45725" marR="91425" marL="91425"/>
                </a:tc>
                <a:tc gridSpan="6">
                  <a:txBody>
                    <a:bodyPr/>
                    <a:lstStyle/>
                    <a:p>
                      <a:pPr indent="0" lvl="0" marL="0" marR="0" rtl="0" algn="ctr">
                        <a:spcBef>
                          <a:spcPts val="0"/>
                        </a:spcBef>
                        <a:spcAft>
                          <a:spcPts val="0"/>
                        </a:spcAft>
                        <a:buNone/>
                      </a:pPr>
                      <a:r>
                        <a:rPr lang="en-US" sz="1900">
                          <a:solidFill>
                            <a:schemeClr val="dk1"/>
                          </a:solidFill>
                        </a:rPr>
                        <a:t>Hazard identified</a:t>
                      </a:r>
                      <a:endParaRPr/>
                    </a:p>
                  </a:txBody>
                  <a:tcPr marT="45725" marB="45725" marR="91425" marL="91425"/>
                </a:tc>
                <a:tc hMerge="1"/>
                <a:tc hMerge="1"/>
                <a:tc hMerge="1"/>
                <a:tc hMerge="1"/>
                <a:tc hMerge="1"/>
                <a:tc>
                  <a:txBody>
                    <a:bodyPr/>
                    <a:lstStyle/>
                    <a:p>
                      <a:pPr indent="0" lvl="0" marL="0" marR="0" rtl="0" algn="l">
                        <a:spcBef>
                          <a:spcPts val="0"/>
                        </a:spcBef>
                        <a:spcAft>
                          <a:spcPts val="0"/>
                        </a:spcAft>
                        <a:buNone/>
                      </a:pPr>
                      <a:r>
                        <a:rPr lang="en-US" sz="1900">
                          <a:solidFill>
                            <a:schemeClr val="dk1"/>
                          </a:solidFill>
                        </a:rPr>
                        <a:t>Acceptable</a:t>
                      </a:r>
                      <a:r>
                        <a:rPr lang="en-US" sz="1900">
                          <a:solidFill>
                            <a:schemeClr val="dk1"/>
                          </a:solidFill>
                        </a:rPr>
                        <a:t> level</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Significant/ Insignifi</a:t>
                      </a:r>
                      <a:endParaRPr sz="1900">
                        <a:solidFill>
                          <a:schemeClr val="dk1"/>
                        </a:solidFill>
                      </a:endParaRPr>
                    </a:p>
                  </a:txBody>
                  <a:tcPr marT="45725" marB="45725" marR="91425" marL="91425"/>
                </a:tc>
                <a:tc>
                  <a:txBody>
                    <a:bodyPr/>
                    <a:lstStyle/>
                    <a:p>
                      <a:pPr indent="0" lvl="0" marL="0" marR="0" rtl="0" algn="l">
                        <a:spcBef>
                          <a:spcPts val="0"/>
                        </a:spcBef>
                        <a:spcAft>
                          <a:spcPts val="0"/>
                        </a:spcAft>
                        <a:buNone/>
                      </a:pPr>
                      <a:r>
                        <a:rPr lang="en-US" sz="1900">
                          <a:solidFill>
                            <a:schemeClr val="dk1"/>
                          </a:solidFill>
                        </a:rPr>
                        <a:t>Justification</a:t>
                      </a:r>
                      <a:endParaRPr/>
                    </a:p>
                  </a:txBody>
                  <a:tcPr marT="45725" marB="45725" marR="91425" marL="91425"/>
                </a:tc>
              </a:tr>
              <a:tr h="380950">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gridSpan="2">
                  <a:txBody>
                    <a:bodyPr/>
                    <a:lstStyle/>
                    <a:p>
                      <a:pPr indent="0" lvl="0" marL="0" marR="0" rtl="0" algn="l">
                        <a:spcBef>
                          <a:spcPts val="0"/>
                        </a:spcBef>
                        <a:spcAft>
                          <a:spcPts val="0"/>
                        </a:spcAft>
                        <a:buNone/>
                      </a:pPr>
                      <a:r>
                        <a:rPr lang="en-US" sz="1900"/>
                        <a:t>P</a:t>
                      </a:r>
                      <a:endParaRPr/>
                    </a:p>
                  </a:txBody>
                  <a:tcPr marT="45725" marB="45725" marR="91425" marL="91425"/>
                </a:tc>
                <a:tc hMerge="1"/>
                <a:tc gridSpan="2">
                  <a:txBody>
                    <a:bodyPr/>
                    <a:lstStyle/>
                    <a:p>
                      <a:pPr indent="0" lvl="0" marL="0" marR="0" rtl="0" algn="l">
                        <a:spcBef>
                          <a:spcPts val="0"/>
                        </a:spcBef>
                        <a:spcAft>
                          <a:spcPts val="0"/>
                        </a:spcAft>
                        <a:buNone/>
                      </a:pPr>
                      <a:r>
                        <a:rPr lang="en-US" sz="1900"/>
                        <a:t>C</a:t>
                      </a:r>
                      <a:endParaRPr/>
                    </a:p>
                  </a:txBody>
                  <a:tcPr marT="45725" marB="45725" marR="91425" marL="91425"/>
                </a:tc>
                <a:tc hMerge="1"/>
                <a:tc gridSpan="2">
                  <a:txBody>
                    <a:bodyPr/>
                    <a:lstStyle/>
                    <a:p>
                      <a:pPr indent="0" lvl="0" marL="0" marR="0" rtl="0" algn="l">
                        <a:spcBef>
                          <a:spcPts val="0"/>
                        </a:spcBef>
                        <a:spcAft>
                          <a:spcPts val="0"/>
                        </a:spcAft>
                        <a:buNone/>
                      </a:pPr>
                      <a:r>
                        <a:rPr lang="en-US" sz="1900"/>
                        <a:t>B</a:t>
                      </a:r>
                      <a:endParaRPr/>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70800">
                <a:tc gridSpan="11">
                  <a:txBody>
                    <a:bodyPr/>
                    <a:lstStyle/>
                    <a:p>
                      <a:pPr indent="0" lvl="0" marL="0" marR="0" rtl="0" algn="l">
                        <a:spcBef>
                          <a:spcPts val="0"/>
                        </a:spcBef>
                        <a:spcAft>
                          <a:spcPts val="0"/>
                        </a:spcAft>
                        <a:buNone/>
                      </a:pPr>
                      <a:r>
                        <a:rPr b="1" lang="en-US" sz="1800"/>
                        <a:t>Processing </a:t>
                      </a:r>
                      <a:r>
                        <a:rPr b="1" lang="en-US" sz="1800"/>
                        <a:t> steps</a:t>
                      </a:r>
                      <a:endParaRPr b="1" sz="1800"/>
                    </a:p>
                  </a:txBody>
                  <a:tcPr marT="45725" marB="45725" marR="91425" marL="91425"/>
                </a:tc>
                <a:tc hMerge="1"/>
                <a:tc hMerge="1"/>
                <a:tc hMerge="1"/>
                <a:tc hMerge="1"/>
                <a:tc hMerge="1"/>
                <a:tc hMerge="1"/>
                <a:tc hMerge="1"/>
                <a:tc hMerge="1"/>
                <a:tc hMerge="1"/>
                <a:tc hMerge="1"/>
              </a:tr>
              <a:tr h="380950">
                <a:tc>
                  <a:txBody>
                    <a:bodyPr/>
                    <a:lstStyle/>
                    <a:p>
                      <a:pPr indent="0" lvl="0" marL="0" marR="0" rtl="0" algn="l">
                        <a:spcBef>
                          <a:spcPts val="0"/>
                        </a:spcBef>
                        <a:spcAft>
                          <a:spcPts val="0"/>
                        </a:spcAft>
                        <a:buNone/>
                      </a:pPr>
                      <a:r>
                        <a:rPr lang="en-US" sz="1800"/>
                        <a:t>Receiving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Washing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Peeling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Cutting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Sorting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Dipping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Drying </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Packaging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Labeling</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Storage</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r h="380950">
                <a:tc>
                  <a:txBody>
                    <a:bodyPr/>
                    <a:lstStyle/>
                    <a:p>
                      <a:pPr indent="0" lvl="0" marL="0" marR="0" rtl="0" algn="l">
                        <a:spcBef>
                          <a:spcPts val="0"/>
                        </a:spcBef>
                        <a:spcAft>
                          <a:spcPts val="0"/>
                        </a:spcAft>
                        <a:buNone/>
                      </a:pPr>
                      <a:r>
                        <a:rPr lang="en-US" sz="1800"/>
                        <a:t>Distribution</a:t>
                      </a:r>
                      <a:endParaRPr/>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a:txBody>
                    <a:bodyPr/>
                    <a:lstStyle/>
                    <a:p>
                      <a:pPr indent="0" lvl="0" marL="0" marR="0" rtl="0" algn="l">
                        <a:spcBef>
                          <a:spcPts val="0"/>
                        </a:spcBef>
                        <a:spcAft>
                          <a:spcPts val="0"/>
                        </a:spcAft>
                        <a:buNone/>
                      </a:pPr>
                      <a:r>
                        <a:t/>
                      </a:r>
                      <a:endParaRPr sz="1800"/>
                    </a:p>
                  </a:txBody>
                  <a:tcPr marT="45725" marB="45725" marR="91425" marL="91425"/>
                </a:tc>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gridSpan="2">
                  <a:txBody>
                    <a:bodyPr/>
                    <a:lstStyle/>
                    <a:p>
                      <a:pPr indent="0" lvl="0" marL="0" marR="0" rtl="0" algn="l">
                        <a:spcBef>
                          <a:spcPts val="0"/>
                        </a:spcBef>
                        <a:spcAft>
                          <a:spcPts val="0"/>
                        </a:spcAft>
                        <a:buNone/>
                      </a:pPr>
                      <a:r>
                        <a:t/>
                      </a:r>
                      <a:endParaRPr sz="1800"/>
                    </a:p>
                  </a:txBody>
                  <a:tcPr marT="45725" marB="45725" marR="91425" marL="91425"/>
                </a:tc>
                <a:tc hMerge="1"/>
                <a:tc>
                  <a:txBody>
                    <a:bodyPr/>
                    <a:lstStyle/>
                    <a:p>
                      <a:pPr indent="0" lvl="0" marL="0" marR="0" rtl="0" algn="l">
                        <a:spcBef>
                          <a:spcPts val="0"/>
                        </a:spcBef>
                        <a:spcAft>
                          <a:spcPts val="0"/>
                        </a:spcAft>
                        <a:buNone/>
                      </a:pPr>
                      <a:r>
                        <a:t/>
                      </a:r>
                      <a:endParaRPr sz="1900"/>
                    </a:p>
                  </a:txBody>
                  <a:tcPr marT="45725" marB="45725" marR="91425" marL="91425"/>
                </a:tc>
                <a:tc>
                  <a:txBody>
                    <a:bodyPr/>
                    <a:lstStyle/>
                    <a:p>
                      <a:pPr indent="0" lvl="0" marL="0" marR="0" rtl="0" algn="l">
                        <a:spcBef>
                          <a:spcPts val="0"/>
                        </a:spcBef>
                        <a:spcAft>
                          <a:spcPts val="0"/>
                        </a:spcAft>
                        <a:buNone/>
                      </a:pPr>
                      <a:r>
                        <a:t/>
                      </a:r>
                      <a:endParaRPr sz="1900"/>
                    </a:p>
                  </a:txBody>
                  <a:tcPr marT="45725" marB="45725" marR="91425" marL="91425"/>
                </a:tc>
              </a:tr>
            </a:tbl>
          </a:graphicData>
        </a:graphic>
      </p:graphicFrame>
      <p:sp>
        <p:nvSpPr>
          <p:cNvPr id="657" name="Google Shape;657;p5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1"/>
          <p:cNvSpPr txBox="1"/>
          <p:nvPr>
            <p:ph type="title"/>
          </p:nvPr>
        </p:nvSpPr>
        <p:spPr>
          <a:xfrm>
            <a:off x="1995055" y="886474"/>
            <a:ext cx="8229600" cy="6397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2400"/>
              <a:t>Hazards and control measures</a:t>
            </a:r>
            <a:endParaRPr/>
          </a:p>
        </p:txBody>
      </p:sp>
      <p:graphicFrame>
        <p:nvGraphicFramePr>
          <p:cNvPr id="663" name="Google Shape;663;p51"/>
          <p:cNvGraphicFramePr/>
          <p:nvPr/>
        </p:nvGraphicFramePr>
        <p:xfrm>
          <a:off x="1143000" y="1600200"/>
          <a:ext cx="3000000" cy="3000000"/>
        </p:xfrm>
        <a:graphic>
          <a:graphicData uri="http://schemas.openxmlformats.org/drawingml/2006/table">
            <a:tbl>
              <a:tblPr bandRow="1" firstRow="1">
                <a:noFill/>
                <a:tableStyleId>{F0A2E05A-6C07-47FF-8663-306E4EB6BF2C}</a:tableStyleId>
              </a:tblPr>
              <a:tblGrid>
                <a:gridCol w="1474200"/>
                <a:gridCol w="8279400"/>
              </a:tblGrid>
              <a:tr h="370850">
                <a:tc>
                  <a:txBody>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Hazard</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Control measures</a:t>
                      </a:r>
                      <a:endParaRPr/>
                    </a:p>
                  </a:txBody>
                  <a:tcPr marT="45725" marB="45725" marR="91450" marL="91450"/>
                </a:tc>
              </a:tr>
              <a:tr h="1762750">
                <a:tc>
                  <a:txBody>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Biological</a:t>
                      </a:r>
                      <a:r>
                        <a:rPr b="1" lang="en-US" sz="1800">
                          <a:solidFill>
                            <a:srgbClr val="002060"/>
                          </a:solidFill>
                          <a:latin typeface="Arial"/>
                          <a:ea typeface="Arial"/>
                          <a:cs typeface="Arial"/>
                          <a:sym typeface="Arial"/>
                        </a:rPr>
                        <a:t> </a:t>
                      </a:r>
                      <a:endParaRPr b="1" sz="1800">
                        <a:solidFill>
                          <a:srgbClr val="002060"/>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800">
                          <a:solidFill>
                            <a:srgbClr val="002060"/>
                          </a:solidFill>
                          <a:latin typeface="Arial"/>
                          <a:ea typeface="Arial"/>
                          <a:cs typeface="Arial"/>
                          <a:sym typeface="Arial"/>
                        </a:rPr>
                        <a:t>Raw</a:t>
                      </a:r>
                      <a:r>
                        <a:rPr b="1" lang="en-US" sz="1800">
                          <a:solidFill>
                            <a:srgbClr val="002060"/>
                          </a:solidFill>
                          <a:latin typeface="Arial"/>
                          <a:ea typeface="Arial"/>
                          <a:cs typeface="Arial"/>
                          <a:sym typeface="Arial"/>
                        </a:rPr>
                        <a:t> material: Analysis of raw material ,maturity indices, purchase specifications; pH/hardness/chemical residues/ temp. of processing water Operations: Concentration/strength of disinfectant and chemicals; washing time, temperature of water, intact packing, storage temperature </a:t>
                      </a:r>
                      <a:endParaRPr b="1" sz="1800">
                        <a:solidFill>
                          <a:srgbClr val="002060"/>
                        </a:solidFill>
                        <a:latin typeface="Arial"/>
                        <a:ea typeface="Arial"/>
                        <a:cs typeface="Arial"/>
                        <a:sym typeface="Arial"/>
                      </a:endParaRPr>
                    </a:p>
                  </a:txBody>
                  <a:tcPr marT="45725" marB="45725" marR="91450" marL="91450"/>
                </a:tc>
              </a:tr>
              <a:tr h="990600">
                <a:tc>
                  <a:txBody>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Physical</a:t>
                      </a:r>
                      <a:endParaRPr/>
                    </a:p>
                  </a:txBody>
                  <a:tcPr marT="45725" marB="45725" marR="91450" marL="91450"/>
                </a:tc>
                <a:tc>
                  <a:txBody>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Proper</a:t>
                      </a:r>
                      <a:r>
                        <a:rPr b="1" lang="en-US" sz="1800">
                          <a:solidFill>
                            <a:srgbClr val="FF0000"/>
                          </a:solidFill>
                          <a:latin typeface="Arial"/>
                          <a:ea typeface="Arial"/>
                          <a:cs typeface="Arial"/>
                          <a:sym typeface="Arial"/>
                        </a:rPr>
                        <a:t> use of magnets, visual inspection, preventive maintenance of equipment </a:t>
                      </a:r>
                      <a:endParaRPr b="1" sz="1800">
                        <a:solidFill>
                          <a:srgbClr val="FF0000"/>
                        </a:solidFill>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b="1" lang="en-US" sz="1800">
                          <a:solidFill>
                            <a:srgbClr val="006600"/>
                          </a:solidFill>
                          <a:latin typeface="Arial"/>
                          <a:ea typeface="Arial"/>
                          <a:cs typeface="Arial"/>
                          <a:sym typeface="Arial"/>
                        </a:rPr>
                        <a:t>Chemical</a:t>
                      </a:r>
                      <a:r>
                        <a:rPr b="1" lang="en-US" sz="1800">
                          <a:solidFill>
                            <a:srgbClr val="006600"/>
                          </a:solidFill>
                          <a:latin typeface="Arial"/>
                          <a:ea typeface="Arial"/>
                          <a:cs typeface="Arial"/>
                          <a:sym typeface="Arial"/>
                        </a:rPr>
                        <a:t> </a:t>
                      </a:r>
                      <a:endParaRPr b="1" sz="1800">
                        <a:solidFill>
                          <a:srgbClr val="006600"/>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800">
                          <a:solidFill>
                            <a:srgbClr val="006600"/>
                          </a:solidFill>
                          <a:latin typeface="Arial"/>
                          <a:ea typeface="Arial"/>
                          <a:cs typeface="Arial"/>
                          <a:sym typeface="Arial"/>
                        </a:rPr>
                        <a:t>Use of food grade chemicals,</a:t>
                      </a:r>
                      <a:r>
                        <a:rPr b="1" lang="en-US" sz="1800">
                          <a:solidFill>
                            <a:srgbClr val="006600"/>
                          </a:solidFill>
                          <a:latin typeface="Arial"/>
                          <a:ea typeface="Arial"/>
                          <a:cs typeface="Arial"/>
                          <a:sym typeface="Arial"/>
                        </a:rPr>
                        <a:t> compliance to GMP, separate storage for hazardous substance, purchase specifications, surveillance program for raw materials, Raw material</a:t>
                      </a:r>
                      <a:endParaRPr b="1" sz="1800">
                        <a:solidFill>
                          <a:srgbClr val="006600"/>
                        </a:solidFill>
                        <a:latin typeface="Arial"/>
                        <a:ea typeface="Arial"/>
                        <a:cs typeface="Arial"/>
                        <a:sym typeface="Arial"/>
                      </a:endParaRPr>
                    </a:p>
                  </a:txBody>
                  <a:tcPr marT="45725" marB="45725" marR="91450" marL="91450"/>
                </a:tc>
              </a:tr>
            </a:tbl>
          </a:graphicData>
        </a:graphic>
      </p:graphicFrame>
      <p:sp>
        <p:nvSpPr>
          <p:cNvPr id="664" name="Google Shape;664;p5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2"/>
          <p:cNvSpPr txBox="1"/>
          <p:nvPr/>
        </p:nvSpPr>
        <p:spPr>
          <a:xfrm>
            <a:off x="2743201" y="997089"/>
            <a:ext cx="8534399"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7.5	Establishing the oPRPs</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	</a:t>
            </a:r>
            <a:r>
              <a:rPr b="1" i="0" lang="en-US" sz="1800" u="none" cap="none" strike="noStrike">
                <a:solidFill>
                  <a:srgbClr val="FF0000"/>
                </a:solidFill>
                <a:latin typeface="Arial"/>
                <a:ea typeface="Arial"/>
                <a:cs typeface="Arial"/>
                <a:sym typeface="Arial"/>
              </a:rPr>
              <a:t>Hazards to be controlled by oPRPs</a:t>
            </a:r>
            <a:endParaRPr b="1" i="0" sz="18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	Control measures</a:t>
            </a:r>
            <a:endParaRPr/>
          </a:p>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	Monitoring procedures</a:t>
            </a:r>
            <a:endParaRPr/>
          </a:p>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	Corrections and corrective actions</a:t>
            </a:r>
            <a:endParaRPr/>
          </a:p>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	Responsibilities &amp; authorities</a:t>
            </a:r>
            <a:endParaRPr/>
          </a:p>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	Record monitoring</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7.6 	Establish the HACCP Plan</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	</a:t>
            </a:r>
            <a:r>
              <a:rPr b="1" i="0" lang="en-US" sz="1800" u="none" cap="none" strike="noStrike">
                <a:solidFill>
                  <a:srgbClr val="0033CC"/>
                </a:solidFill>
                <a:latin typeface="Arial"/>
                <a:ea typeface="Arial"/>
                <a:cs typeface="Arial"/>
                <a:sym typeface="Arial"/>
              </a:rPr>
              <a:t>Identification of CCPs</a:t>
            </a:r>
            <a:endParaRPr/>
          </a:p>
          <a:p>
            <a:pPr indent="0" lvl="0" marL="0" marR="0" rtl="0" algn="l">
              <a:spcBef>
                <a:spcPts val="0"/>
              </a:spcBef>
              <a:spcAft>
                <a:spcPts val="0"/>
              </a:spcAft>
              <a:buNone/>
            </a:pPr>
            <a:r>
              <a:rPr b="1" i="0" lang="en-US" sz="1800" u="none" cap="none" strike="noStrike">
                <a:solidFill>
                  <a:srgbClr val="0033CC"/>
                </a:solidFill>
                <a:latin typeface="Arial"/>
                <a:ea typeface="Arial"/>
                <a:cs typeface="Arial"/>
                <a:sym typeface="Arial"/>
              </a:rPr>
              <a:t>	Determination of critical limits for CCPs</a:t>
            </a:r>
            <a:endParaRPr/>
          </a:p>
          <a:p>
            <a:pPr indent="0" lvl="0" marL="0" marR="0" rtl="0" algn="l">
              <a:spcBef>
                <a:spcPts val="0"/>
              </a:spcBef>
              <a:spcAft>
                <a:spcPts val="0"/>
              </a:spcAft>
              <a:buNone/>
            </a:pPr>
            <a:r>
              <a:rPr b="1" i="0" lang="en-US" sz="1800" u="none" cap="none" strike="noStrike">
                <a:solidFill>
                  <a:srgbClr val="0033CC"/>
                </a:solidFill>
                <a:latin typeface="Arial"/>
                <a:ea typeface="Arial"/>
                <a:cs typeface="Arial"/>
                <a:sym typeface="Arial"/>
              </a:rPr>
              <a:t>	System for the monitoring of CCPs</a:t>
            </a:r>
            <a:endParaRPr/>
          </a:p>
          <a:p>
            <a:pPr indent="0" lvl="0" marL="0" marR="0" rtl="0" algn="l">
              <a:spcBef>
                <a:spcPts val="0"/>
              </a:spcBef>
              <a:spcAft>
                <a:spcPts val="0"/>
              </a:spcAft>
              <a:buNone/>
            </a:pPr>
            <a:r>
              <a:rPr b="1" i="0" lang="en-US" sz="1800" u="none" cap="none" strike="noStrike">
                <a:solidFill>
                  <a:srgbClr val="0033CC"/>
                </a:solidFill>
                <a:latin typeface="Arial"/>
                <a:ea typeface="Arial"/>
                <a:cs typeface="Arial"/>
                <a:sym typeface="Arial"/>
              </a:rPr>
              <a:t>	Actions when monitoring results exceed critical limits</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7.7 	Updating of preliminary information and specifying the </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	PRPs and the HACCP plan</a:t>
            </a:r>
            <a:endParaRPr/>
          </a:p>
          <a:p>
            <a:pPr indent="0" lvl="0" marL="0" marR="0" rtl="0" algn="l">
              <a:spcBef>
                <a:spcPts val="0"/>
              </a:spcBef>
              <a:spcAft>
                <a:spcPts val="0"/>
              </a:spcAft>
              <a:buNone/>
            </a:pPr>
            <a:r>
              <a:rPr b="1" i="0" lang="en-US" sz="1800" u="none" cap="none" strike="noStrike">
                <a:solidFill>
                  <a:srgbClr val="6868CF"/>
                </a:solidFill>
                <a:latin typeface="Arial"/>
                <a:ea typeface="Arial"/>
                <a:cs typeface="Arial"/>
                <a:sym typeface="Arial"/>
              </a:rPr>
              <a:t>	</a:t>
            </a:r>
            <a:r>
              <a:rPr b="1" i="0" lang="en-US" sz="1800" u="none" cap="none" strike="noStrike">
                <a:solidFill>
                  <a:srgbClr val="006600"/>
                </a:solidFill>
                <a:latin typeface="Arial"/>
                <a:ea typeface="Arial"/>
                <a:cs typeface="Arial"/>
                <a:sym typeface="Arial"/>
              </a:rPr>
              <a:t>Product characteristics</a:t>
            </a:r>
            <a:endParaRPr/>
          </a:p>
          <a:p>
            <a:pPr indent="0" lvl="0" marL="0" marR="0" rtl="0" algn="l">
              <a:spcBef>
                <a:spcPts val="0"/>
              </a:spcBef>
              <a:spcAft>
                <a:spcPts val="0"/>
              </a:spcAft>
              <a:buNone/>
            </a:pPr>
            <a:r>
              <a:rPr b="1" i="0" lang="en-US" sz="1800" u="none" cap="none" strike="noStrike">
                <a:solidFill>
                  <a:srgbClr val="006600"/>
                </a:solidFill>
                <a:latin typeface="Arial"/>
                <a:ea typeface="Arial"/>
                <a:cs typeface="Arial"/>
                <a:sym typeface="Arial"/>
              </a:rPr>
              <a:t>	Intended use</a:t>
            </a:r>
            <a:endParaRPr/>
          </a:p>
          <a:p>
            <a:pPr indent="0" lvl="0" marL="0" marR="0" rtl="0" algn="l">
              <a:spcBef>
                <a:spcPts val="0"/>
              </a:spcBef>
              <a:spcAft>
                <a:spcPts val="0"/>
              </a:spcAft>
              <a:buNone/>
            </a:pPr>
            <a:r>
              <a:rPr b="1" i="0" lang="en-US" sz="1800" u="none" cap="none" strike="noStrike">
                <a:solidFill>
                  <a:srgbClr val="006600"/>
                </a:solidFill>
                <a:latin typeface="Arial"/>
                <a:ea typeface="Arial"/>
                <a:cs typeface="Arial"/>
                <a:sym typeface="Arial"/>
              </a:rPr>
              <a:t>	Flow diagrams</a:t>
            </a:r>
            <a:endParaRPr/>
          </a:p>
          <a:p>
            <a:pPr indent="0" lvl="0" marL="0" marR="0" rtl="0" algn="l">
              <a:spcBef>
                <a:spcPts val="0"/>
              </a:spcBef>
              <a:spcAft>
                <a:spcPts val="0"/>
              </a:spcAft>
              <a:buNone/>
            </a:pPr>
            <a:r>
              <a:rPr b="1" i="0" lang="en-US" sz="1800" u="none" cap="none" strike="noStrike">
                <a:solidFill>
                  <a:srgbClr val="006600"/>
                </a:solidFill>
                <a:latin typeface="Arial"/>
                <a:ea typeface="Arial"/>
                <a:cs typeface="Arial"/>
                <a:sym typeface="Arial"/>
              </a:rPr>
              <a:t>	Process steps</a:t>
            </a:r>
            <a:endParaRPr/>
          </a:p>
          <a:p>
            <a:pPr indent="0" lvl="0" marL="0" marR="0" rtl="0" algn="l">
              <a:spcBef>
                <a:spcPts val="0"/>
              </a:spcBef>
              <a:spcAft>
                <a:spcPts val="0"/>
              </a:spcAft>
              <a:buNone/>
            </a:pPr>
            <a:r>
              <a:rPr b="1" i="0" lang="en-US" sz="1800" u="none" cap="none" strike="noStrike">
                <a:solidFill>
                  <a:srgbClr val="006600"/>
                </a:solidFill>
                <a:latin typeface="Arial"/>
                <a:ea typeface="Arial"/>
                <a:cs typeface="Arial"/>
                <a:sym typeface="Arial"/>
              </a:rPr>
              <a:t>	Control measures</a:t>
            </a:r>
            <a:endParaRPr/>
          </a:p>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670" name="Google Shape;670;p5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txBox="1"/>
          <p:nvPr>
            <p:ph type="title"/>
          </p:nvPr>
        </p:nvSpPr>
        <p:spPr>
          <a:xfrm>
            <a:off x="2819400" y="594644"/>
            <a:ext cx="8229600"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solidFill>
                  <a:schemeClr val="dk1"/>
                </a:solidFill>
              </a:rPr>
              <a:t>Determine the CCPs (Principle 2)</a:t>
            </a:r>
            <a:endParaRPr/>
          </a:p>
        </p:txBody>
      </p:sp>
      <p:graphicFrame>
        <p:nvGraphicFramePr>
          <p:cNvPr id="676" name="Google Shape;676;p53"/>
          <p:cNvGraphicFramePr/>
          <p:nvPr/>
        </p:nvGraphicFramePr>
        <p:xfrm>
          <a:off x="2057400" y="1193801"/>
          <a:ext cx="3000000" cy="3000000"/>
        </p:xfrm>
        <a:graphic>
          <a:graphicData uri="http://schemas.openxmlformats.org/drawingml/2006/table">
            <a:tbl>
              <a:tblPr bandRow="1" firstRow="1">
                <a:noFill/>
                <a:tableStyleId>{F0A2E05A-6C07-47FF-8663-306E4EB6BF2C}</a:tableStyleId>
              </a:tblPr>
              <a:tblGrid>
                <a:gridCol w="2373500"/>
                <a:gridCol w="1063975"/>
                <a:gridCol w="5401725"/>
              </a:tblGrid>
              <a:tr h="254000">
                <a:tc>
                  <a:txBody>
                    <a:bodyPr/>
                    <a:lstStyle/>
                    <a:p>
                      <a:pPr indent="0" lvl="0" marL="0" marR="0" rtl="0" algn="l">
                        <a:spcBef>
                          <a:spcPts val="0"/>
                        </a:spcBef>
                        <a:spcAft>
                          <a:spcPts val="0"/>
                        </a:spcAft>
                        <a:buNone/>
                      </a:pPr>
                      <a:r>
                        <a:rPr lang="en-US" sz="2000">
                          <a:solidFill>
                            <a:schemeClr val="dk1"/>
                          </a:solidFill>
                        </a:rPr>
                        <a:t>Processing steps</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CCP</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Control measures</a:t>
                      </a:r>
                      <a:endParaRPr/>
                    </a:p>
                  </a:txBody>
                  <a:tcPr marT="45725" marB="45725" marR="91450" marL="91450"/>
                </a:tc>
              </a:tr>
              <a:tr h="396225">
                <a:tc>
                  <a:txBody>
                    <a:bodyPr/>
                    <a:lstStyle/>
                    <a:p>
                      <a:pPr indent="0" lvl="0" marL="0" marR="0" rtl="0" algn="l">
                        <a:spcBef>
                          <a:spcPts val="0"/>
                        </a:spcBef>
                        <a:spcAft>
                          <a:spcPts val="0"/>
                        </a:spcAft>
                        <a:buNone/>
                      </a:pPr>
                      <a:r>
                        <a:rPr lang="en-US" sz="2000"/>
                        <a:t>Receiving</a:t>
                      </a:r>
                      <a:endParaRPr/>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701000">
                <a:tc>
                  <a:txBody>
                    <a:bodyPr/>
                    <a:lstStyle/>
                    <a:p>
                      <a:pPr indent="0" lvl="0" marL="0" marR="0" rtl="0" algn="l">
                        <a:spcBef>
                          <a:spcPts val="0"/>
                        </a:spcBef>
                        <a:spcAft>
                          <a:spcPts val="0"/>
                        </a:spcAft>
                        <a:buNone/>
                      </a:pPr>
                      <a:r>
                        <a:rPr lang="en-US" sz="2000"/>
                        <a:t>Washing</a:t>
                      </a:r>
                      <a:endParaRPr/>
                    </a:p>
                  </a:txBody>
                  <a:tcPr marT="45725" marB="45725" marR="91450" marL="91450"/>
                </a:tc>
                <a:tc>
                  <a:txBody>
                    <a:bodyPr/>
                    <a:lstStyle/>
                    <a:p>
                      <a:pPr indent="0" lvl="0" marL="0" marR="0" rtl="0" algn="l">
                        <a:spcBef>
                          <a:spcPts val="0"/>
                        </a:spcBef>
                        <a:spcAft>
                          <a:spcPts val="0"/>
                        </a:spcAft>
                        <a:buNone/>
                      </a:pPr>
                      <a:r>
                        <a:rPr lang="en-US" sz="2000"/>
                        <a:t>CCP1</a:t>
                      </a:r>
                      <a:endParaRPr/>
                    </a:p>
                  </a:txBody>
                  <a:tcPr marT="45725" marB="45725" marR="91450" marL="91450"/>
                </a:tc>
                <a:tc>
                  <a:txBody>
                    <a:bodyPr/>
                    <a:lstStyle/>
                    <a:p>
                      <a:pPr indent="0" lvl="0" marL="0" marR="0" rtl="0" algn="l">
                        <a:spcBef>
                          <a:spcPts val="0"/>
                        </a:spcBef>
                        <a:spcAft>
                          <a:spcPts val="0"/>
                        </a:spcAft>
                        <a:buNone/>
                      </a:pPr>
                      <a:r>
                        <a:rPr lang="en-US" sz="2000"/>
                        <a:t>Temp.</a:t>
                      </a:r>
                      <a:r>
                        <a:rPr lang="en-US" sz="2000"/>
                        <a:t> of water , strength of disinfectant, pH of water; time</a:t>
                      </a:r>
                      <a:endParaRPr sz="2000"/>
                    </a:p>
                  </a:txBody>
                  <a:tcPr marT="45725" marB="45725" marR="91450" marL="91450"/>
                </a:tc>
              </a:tr>
              <a:tr h="396225">
                <a:tc>
                  <a:txBody>
                    <a:bodyPr/>
                    <a:lstStyle/>
                    <a:p>
                      <a:pPr indent="0" lvl="0" marL="0" marR="0" rtl="0" algn="l">
                        <a:spcBef>
                          <a:spcPts val="0"/>
                        </a:spcBef>
                        <a:spcAft>
                          <a:spcPts val="0"/>
                        </a:spcAft>
                        <a:buNone/>
                      </a:pPr>
                      <a:r>
                        <a:rPr lang="en-US" sz="2000"/>
                        <a:t>Peeling</a:t>
                      </a:r>
                      <a:endParaRPr/>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396225">
                <a:tc>
                  <a:txBody>
                    <a:bodyPr/>
                    <a:lstStyle/>
                    <a:p>
                      <a:pPr indent="0" lvl="0" marL="0" marR="0" rtl="0" algn="l">
                        <a:spcBef>
                          <a:spcPts val="0"/>
                        </a:spcBef>
                        <a:spcAft>
                          <a:spcPts val="0"/>
                        </a:spcAft>
                        <a:buNone/>
                      </a:pPr>
                      <a:r>
                        <a:rPr lang="en-US" sz="2000"/>
                        <a:t>Cutting</a:t>
                      </a:r>
                      <a:endParaRPr/>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396225">
                <a:tc>
                  <a:txBody>
                    <a:bodyPr/>
                    <a:lstStyle/>
                    <a:p>
                      <a:pPr indent="0" lvl="0" marL="0" marR="0" rtl="0" algn="l">
                        <a:spcBef>
                          <a:spcPts val="0"/>
                        </a:spcBef>
                        <a:spcAft>
                          <a:spcPts val="0"/>
                        </a:spcAft>
                        <a:buNone/>
                      </a:pPr>
                      <a:r>
                        <a:rPr lang="en-US" sz="2000"/>
                        <a:t>Sorting</a:t>
                      </a:r>
                      <a:endParaRPr/>
                    </a:p>
                  </a:txBody>
                  <a:tcPr marT="45725" marB="45725" marR="91450" marL="91450"/>
                </a:tc>
                <a:tc>
                  <a:txBody>
                    <a:bodyPr/>
                    <a:lstStyle/>
                    <a:p>
                      <a:pPr indent="0" lvl="0" marL="0" marR="0" rtl="0" algn="l">
                        <a:spcBef>
                          <a:spcPts val="0"/>
                        </a:spcBef>
                        <a:spcAft>
                          <a:spcPts val="0"/>
                        </a:spcAft>
                        <a:buNone/>
                      </a:pPr>
                      <a:r>
                        <a:rPr lang="en-US" sz="2000"/>
                        <a:t>CCP2</a:t>
                      </a:r>
                      <a:endParaRPr/>
                    </a:p>
                  </a:txBody>
                  <a:tcPr marT="45725" marB="45725" marR="91450" marL="91450"/>
                </a:tc>
                <a:tc>
                  <a:txBody>
                    <a:bodyPr/>
                    <a:lstStyle/>
                    <a:p>
                      <a:pPr indent="0" lvl="0" marL="0" marR="0" rtl="0" algn="l">
                        <a:spcBef>
                          <a:spcPts val="0"/>
                        </a:spcBef>
                        <a:spcAft>
                          <a:spcPts val="0"/>
                        </a:spcAft>
                        <a:buNone/>
                      </a:pPr>
                      <a:r>
                        <a:rPr lang="en-US" sz="2000"/>
                        <a:t>Visual</a:t>
                      </a:r>
                      <a:r>
                        <a:rPr lang="en-US" sz="2000"/>
                        <a:t> inspection</a:t>
                      </a:r>
                      <a:endParaRPr sz="2000"/>
                    </a:p>
                  </a:txBody>
                  <a:tcPr marT="45725" marB="45725" marR="91450" marL="91450"/>
                </a:tc>
              </a:tr>
              <a:tr h="701000">
                <a:tc>
                  <a:txBody>
                    <a:bodyPr/>
                    <a:lstStyle/>
                    <a:p>
                      <a:pPr indent="0" lvl="0" marL="0" marR="0" rtl="0" algn="l">
                        <a:spcBef>
                          <a:spcPts val="0"/>
                        </a:spcBef>
                        <a:spcAft>
                          <a:spcPts val="0"/>
                        </a:spcAft>
                        <a:buNone/>
                      </a:pPr>
                      <a:r>
                        <a:rPr lang="en-US" sz="2000"/>
                        <a:t>Dipping</a:t>
                      </a:r>
                      <a:r>
                        <a:rPr lang="en-US" sz="2000"/>
                        <a:t> </a:t>
                      </a:r>
                      <a:endParaRPr sz="2000"/>
                    </a:p>
                  </a:txBody>
                  <a:tcPr marT="45725" marB="45725" marR="91450" marL="91450"/>
                </a:tc>
                <a:tc>
                  <a:txBody>
                    <a:bodyPr/>
                    <a:lstStyle/>
                    <a:p>
                      <a:pPr indent="0" lvl="0" marL="0" marR="0" rtl="0" algn="l">
                        <a:spcBef>
                          <a:spcPts val="0"/>
                        </a:spcBef>
                        <a:spcAft>
                          <a:spcPts val="0"/>
                        </a:spcAft>
                        <a:buNone/>
                      </a:pPr>
                      <a:r>
                        <a:rPr lang="en-US" sz="2000"/>
                        <a:t>CCP3</a:t>
                      </a:r>
                      <a:endParaRPr/>
                    </a:p>
                  </a:txBody>
                  <a:tcPr marT="45725" marB="45725" marR="91450" marL="91450"/>
                </a:tc>
                <a:tc>
                  <a:txBody>
                    <a:bodyPr/>
                    <a:lstStyle/>
                    <a:p>
                      <a:pPr indent="0" lvl="0" marL="0" marR="0" rtl="0" algn="l">
                        <a:spcBef>
                          <a:spcPts val="0"/>
                        </a:spcBef>
                        <a:spcAft>
                          <a:spcPts val="0"/>
                        </a:spcAft>
                        <a:buNone/>
                      </a:pPr>
                      <a:r>
                        <a:rPr lang="en-US" sz="2000"/>
                        <a:t>Strength of anti-microbial</a:t>
                      </a:r>
                      <a:r>
                        <a:rPr lang="en-US" sz="2000"/>
                        <a:t> agent/ texture preserving agent; time; temperature</a:t>
                      </a:r>
                      <a:endParaRPr sz="2000"/>
                    </a:p>
                  </a:txBody>
                  <a:tcPr marT="45725" marB="45725" marR="91450" marL="91450"/>
                </a:tc>
              </a:tr>
              <a:tr h="396225">
                <a:tc>
                  <a:txBody>
                    <a:bodyPr/>
                    <a:lstStyle/>
                    <a:p>
                      <a:pPr indent="0" lvl="0" marL="0" marR="0" rtl="0" algn="l">
                        <a:spcBef>
                          <a:spcPts val="0"/>
                        </a:spcBef>
                        <a:spcAft>
                          <a:spcPts val="0"/>
                        </a:spcAft>
                        <a:buNone/>
                      </a:pPr>
                      <a:r>
                        <a:rPr lang="en-US" sz="2000"/>
                        <a:t>Drying</a:t>
                      </a:r>
                      <a:r>
                        <a:rPr lang="en-US" sz="2000"/>
                        <a:t> </a:t>
                      </a:r>
                      <a:endParaRPr sz="2000"/>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396225">
                <a:tc>
                  <a:txBody>
                    <a:bodyPr/>
                    <a:lstStyle/>
                    <a:p>
                      <a:pPr indent="0" lvl="0" marL="0" marR="0" rtl="0" algn="l">
                        <a:spcBef>
                          <a:spcPts val="0"/>
                        </a:spcBef>
                        <a:spcAft>
                          <a:spcPts val="0"/>
                        </a:spcAft>
                        <a:buNone/>
                      </a:pPr>
                      <a:r>
                        <a:rPr lang="en-US" sz="2000"/>
                        <a:t>Packaging</a:t>
                      </a:r>
                      <a:endParaRPr/>
                    </a:p>
                  </a:txBody>
                  <a:tcPr marT="45725" marB="45725" marR="91450" marL="91450"/>
                </a:tc>
                <a:tc>
                  <a:txBody>
                    <a:bodyPr/>
                    <a:lstStyle/>
                    <a:p>
                      <a:pPr indent="0" lvl="0" marL="0" marR="0" rtl="0" algn="l">
                        <a:spcBef>
                          <a:spcPts val="0"/>
                        </a:spcBef>
                        <a:spcAft>
                          <a:spcPts val="0"/>
                        </a:spcAft>
                        <a:buNone/>
                      </a:pPr>
                      <a:r>
                        <a:rPr lang="en-US" sz="2000"/>
                        <a:t>CCP4</a:t>
                      </a:r>
                      <a:endParaRPr/>
                    </a:p>
                  </a:txBody>
                  <a:tcPr marT="45725" marB="45725" marR="91450" marL="91450"/>
                </a:tc>
                <a:tc>
                  <a:txBody>
                    <a:bodyPr/>
                    <a:lstStyle/>
                    <a:p>
                      <a:pPr indent="0" lvl="0" marL="0" marR="0" rtl="0" algn="l">
                        <a:spcBef>
                          <a:spcPts val="0"/>
                        </a:spcBef>
                        <a:spcAft>
                          <a:spcPts val="0"/>
                        </a:spcAft>
                        <a:buNone/>
                      </a:pPr>
                      <a:r>
                        <a:rPr lang="en-US" sz="2000"/>
                        <a:t>Intact packaging;</a:t>
                      </a:r>
                      <a:endParaRPr/>
                    </a:p>
                  </a:txBody>
                  <a:tcPr marT="45725" marB="45725" marR="91450" marL="91450"/>
                </a:tc>
              </a:tr>
              <a:tr h="396225">
                <a:tc>
                  <a:txBody>
                    <a:bodyPr/>
                    <a:lstStyle/>
                    <a:p>
                      <a:pPr indent="0" lvl="0" marL="0" marR="0" rtl="0" algn="l">
                        <a:spcBef>
                          <a:spcPts val="0"/>
                        </a:spcBef>
                        <a:spcAft>
                          <a:spcPts val="0"/>
                        </a:spcAft>
                        <a:buNone/>
                      </a:pPr>
                      <a:r>
                        <a:rPr lang="en-US" sz="2000"/>
                        <a:t>Labelling</a:t>
                      </a:r>
                      <a:endParaRPr sz="2000"/>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396225">
                <a:tc>
                  <a:txBody>
                    <a:bodyPr/>
                    <a:lstStyle/>
                    <a:p>
                      <a:pPr indent="0" lvl="0" marL="0" marR="0" rtl="0" algn="l">
                        <a:spcBef>
                          <a:spcPts val="0"/>
                        </a:spcBef>
                        <a:spcAft>
                          <a:spcPts val="0"/>
                        </a:spcAft>
                        <a:buNone/>
                      </a:pPr>
                      <a:r>
                        <a:rPr lang="en-US" sz="2000"/>
                        <a:t>Storage</a:t>
                      </a:r>
                      <a:endParaRPr/>
                    </a:p>
                  </a:txBody>
                  <a:tcPr marT="45725" marB="45725" marR="91450" marL="91450"/>
                </a:tc>
                <a:tc>
                  <a:txBody>
                    <a:bodyPr/>
                    <a:lstStyle/>
                    <a:p>
                      <a:pPr indent="0" lvl="0" marL="0" marR="0" rtl="0" algn="l">
                        <a:spcBef>
                          <a:spcPts val="0"/>
                        </a:spcBef>
                        <a:spcAft>
                          <a:spcPts val="0"/>
                        </a:spcAft>
                        <a:buNone/>
                      </a:pPr>
                      <a:r>
                        <a:rPr lang="en-US" sz="2000"/>
                        <a:t>CCP5</a:t>
                      </a:r>
                      <a:endParaRPr/>
                    </a:p>
                  </a:txBody>
                  <a:tcPr marT="45725" marB="45725" marR="91450" marL="91450"/>
                </a:tc>
                <a:tc>
                  <a:txBody>
                    <a:bodyPr/>
                    <a:lstStyle/>
                    <a:p>
                      <a:pPr indent="0" lvl="0" marL="0" marR="0" rtl="0" algn="l">
                        <a:spcBef>
                          <a:spcPts val="0"/>
                        </a:spcBef>
                        <a:spcAft>
                          <a:spcPts val="0"/>
                        </a:spcAft>
                        <a:buNone/>
                      </a:pPr>
                      <a:r>
                        <a:rPr lang="en-US" sz="2000"/>
                        <a:t>Storage</a:t>
                      </a:r>
                      <a:r>
                        <a:rPr lang="en-US" sz="2000"/>
                        <a:t> temperature</a:t>
                      </a:r>
                      <a:endParaRPr sz="2000"/>
                    </a:p>
                  </a:txBody>
                  <a:tcPr marT="45725" marB="45725" marR="91450" marL="91450"/>
                </a:tc>
              </a:tr>
              <a:tr h="396225">
                <a:tc>
                  <a:txBody>
                    <a:bodyPr/>
                    <a:lstStyle/>
                    <a:p>
                      <a:pPr indent="0" lvl="0" marL="0" marR="0" rtl="0" algn="l">
                        <a:spcBef>
                          <a:spcPts val="0"/>
                        </a:spcBef>
                        <a:spcAft>
                          <a:spcPts val="0"/>
                        </a:spcAft>
                        <a:buNone/>
                      </a:pPr>
                      <a:r>
                        <a:rPr lang="en-US" sz="2000"/>
                        <a:t>Distribution</a:t>
                      </a:r>
                      <a:endParaRPr/>
                    </a:p>
                  </a:txBody>
                  <a:tcPr marT="45725" marB="45725" marR="91450" marL="91450"/>
                </a:tc>
                <a:tc>
                  <a:txBody>
                    <a:bodyPr/>
                    <a:lstStyle/>
                    <a:p>
                      <a:pPr indent="0" lvl="0" marL="0" marR="0" rtl="0" algn="l">
                        <a:spcBef>
                          <a:spcPts val="0"/>
                        </a:spcBef>
                        <a:spcAft>
                          <a:spcPts val="0"/>
                        </a:spcAft>
                        <a:buNone/>
                      </a:pPr>
                      <a:r>
                        <a:rPr lang="en-US" sz="2000"/>
                        <a:t>-</a:t>
                      </a:r>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bl>
          </a:graphicData>
        </a:graphic>
      </p:graphicFrame>
      <p:sp>
        <p:nvSpPr>
          <p:cNvPr id="677" name="Google Shape;677;p5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3" name="Google Shape;683;p54"/>
          <p:cNvSpPr txBox="1"/>
          <p:nvPr/>
        </p:nvSpPr>
        <p:spPr>
          <a:xfrm>
            <a:off x="2209800" y="1066800"/>
            <a:ext cx="73914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Arial"/>
                <a:ea typeface="Arial"/>
                <a:cs typeface="Arial"/>
                <a:sym typeface="Arial"/>
              </a:rPr>
              <a:t>HAZARD EVALUATION</a:t>
            </a:r>
            <a:endParaRPr b="0" i="0" sz="2400" u="none" cap="none" strike="noStrike">
              <a:solidFill>
                <a:schemeClr val="dk1"/>
              </a:solidFill>
              <a:latin typeface="Arial"/>
              <a:ea typeface="Arial"/>
              <a:cs typeface="Arial"/>
              <a:sym typeface="Arial"/>
            </a:endParaRPr>
          </a:p>
        </p:txBody>
      </p:sp>
      <p:graphicFrame>
        <p:nvGraphicFramePr>
          <p:cNvPr id="684" name="Google Shape;684;p54"/>
          <p:cNvGraphicFramePr/>
          <p:nvPr/>
        </p:nvGraphicFramePr>
        <p:xfrm>
          <a:off x="1447799" y="1536895"/>
          <a:ext cx="3000000" cy="3000000"/>
        </p:xfrm>
        <a:graphic>
          <a:graphicData uri="http://schemas.openxmlformats.org/drawingml/2006/table">
            <a:tbl>
              <a:tblPr bandRow="1" firstRow="1">
                <a:noFill/>
                <a:tableStyleId>{F0A2E05A-6C07-47FF-8663-306E4EB6BF2C}</a:tableStyleId>
              </a:tblPr>
              <a:tblGrid>
                <a:gridCol w="533400"/>
                <a:gridCol w="1752600"/>
                <a:gridCol w="819150"/>
                <a:gridCol w="1238250"/>
                <a:gridCol w="1238250"/>
                <a:gridCol w="1379100"/>
                <a:gridCol w="1097400"/>
                <a:gridCol w="1238250"/>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gridSpan="5">
                  <a:txBody>
                    <a:bodyPr/>
                    <a:lstStyle/>
                    <a:p>
                      <a:pPr indent="0" lvl="0" marL="0" marR="0" rtl="0" algn="ctr">
                        <a:spcBef>
                          <a:spcPts val="0"/>
                        </a:spcBef>
                        <a:spcAft>
                          <a:spcPts val="0"/>
                        </a:spcAft>
                        <a:buNone/>
                      </a:pPr>
                      <a:r>
                        <a:rPr lang="en-US" sz="1800">
                          <a:solidFill>
                            <a:srgbClr val="002060"/>
                          </a:solidFill>
                        </a:rPr>
                        <a:t>Likelihood of the occurrence of the hazard</a:t>
                      </a:r>
                      <a:endParaRPr sz="1800">
                        <a:solidFill>
                          <a:srgbClr val="002060"/>
                        </a:solidFill>
                      </a:endParaRPr>
                    </a:p>
                  </a:txBody>
                  <a:tcPr marT="45725" marB="45725" marR="91450" marL="91450"/>
                </a:tc>
                <a:tc hMerge="1"/>
                <a:tc hMerge="1"/>
                <a:tc hMerge="1"/>
                <a:tc hMerge="1"/>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Frequent</a:t>
                      </a:r>
                      <a:endParaRPr sz="1800"/>
                    </a:p>
                  </a:txBody>
                  <a:tcPr marT="45725" marB="45725" marR="91450" marL="91450"/>
                </a:tc>
                <a:tc>
                  <a:txBody>
                    <a:bodyPr/>
                    <a:lstStyle/>
                    <a:p>
                      <a:pPr indent="0" lvl="0" marL="0" marR="0" rtl="0" algn="ctr">
                        <a:spcBef>
                          <a:spcPts val="0"/>
                        </a:spcBef>
                        <a:spcAft>
                          <a:spcPts val="0"/>
                        </a:spcAft>
                        <a:buNone/>
                      </a:pPr>
                      <a:r>
                        <a:rPr lang="en-US" sz="1800"/>
                        <a:t>Likely</a:t>
                      </a:r>
                      <a:endParaRPr sz="1800"/>
                    </a:p>
                  </a:txBody>
                  <a:tcPr marT="45725" marB="45725" marR="91450" marL="91450"/>
                </a:tc>
                <a:tc>
                  <a:txBody>
                    <a:bodyPr/>
                    <a:lstStyle/>
                    <a:p>
                      <a:pPr indent="0" lvl="0" marL="0" marR="0" rtl="0" algn="ctr">
                        <a:spcBef>
                          <a:spcPts val="0"/>
                        </a:spcBef>
                        <a:spcAft>
                          <a:spcPts val="0"/>
                        </a:spcAft>
                        <a:buNone/>
                      </a:pPr>
                      <a:r>
                        <a:rPr lang="en-US" sz="1800"/>
                        <a:t>Occasional</a:t>
                      </a:r>
                      <a:endParaRPr sz="1800"/>
                    </a:p>
                  </a:txBody>
                  <a:tcPr marT="45725" marB="45725" marR="91450" marL="91450"/>
                </a:tc>
                <a:tc>
                  <a:txBody>
                    <a:bodyPr/>
                    <a:lstStyle/>
                    <a:p>
                      <a:pPr indent="0" lvl="0" marL="0" marR="0" rtl="0" algn="ctr">
                        <a:spcBef>
                          <a:spcPts val="0"/>
                        </a:spcBef>
                        <a:spcAft>
                          <a:spcPts val="0"/>
                        </a:spcAft>
                        <a:buNone/>
                      </a:pPr>
                      <a:r>
                        <a:rPr lang="en-US" sz="1800"/>
                        <a:t>Seldom</a:t>
                      </a:r>
                      <a:endParaRPr sz="1800"/>
                    </a:p>
                  </a:txBody>
                  <a:tcPr marT="45725" marB="45725" marR="91450" marL="91450"/>
                </a:tc>
                <a:tc>
                  <a:txBody>
                    <a:bodyPr/>
                    <a:lstStyle/>
                    <a:p>
                      <a:pPr indent="0" lvl="0" marL="0" marR="0" rtl="0" algn="ctr">
                        <a:spcBef>
                          <a:spcPts val="0"/>
                        </a:spcBef>
                        <a:spcAft>
                          <a:spcPts val="0"/>
                        </a:spcAft>
                        <a:buNone/>
                      </a:pPr>
                      <a:r>
                        <a:rPr lang="en-US" sz="1800"/>
                        <a:t>Unlikely</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5</a:t>
                      </a:r>
                      <a:endParaRPr sz="1800"/>
                    </a:p>
                  </a:txBody>
                  <a:tcPr marT="45725" marB="45725" marR="91450" marL="91450"/>
                </a:tc>
                <a:tc>
                  <a:txBody>
                    <a:bodyPr/>
                    <a:lstStyle/>
                    <a:p>
                      <a:pPr indent="0" lvl="0" marL="0" marR="0" rtl="0" algn="ctr">
                        <a:spcBef>
                          <a:spcPts val="0"/>
                        </a:spcBef>
                        <a:spcAft>
                          <a:spcPts val="0"/>
                        </a:spcAft>
                        <a:buNone/>
                      </a:pPr>
                      <a:r>
                        <a:rPr lang="en-US" sz="1800"/>
                        <a:t>4</a:t>
                      </a:r>
                      <a:endParaRPr sz="1800"/>
                    </a:p>
                  </a:txBody>
                  <a:tcPr marT="45725" marB="45725" marR="91450" marL="91450"/>
                </a:tc>
                <a:tc>
                  <a:txBody>
                    <a:bodyPr/>
                    <a:lstStyle/>
                    <a:p>
                      <a:pPr indent="0" lvl="0" marL="0" marR="0" rtl="0" algn="ctr">
                        <a:spcBef>
                          <a:spcPts val="0"/>
                        </a:spcBef>
                        <a:spcAft>
                          <a:spcPts val="0"/>
                        </a:spcAft>
                        <a:buNone/>
                      </a:pPr>
                      <a:r>
                        <a:rPr lang="en-US" sz="1800"/>
                        <a:t>3</a:t>
                      </a:r>
                      <a:endParaRPr sz="1800"/>
                    </a:p>
                  </a:txBody>
                  <a:tcPr marT="45725" marB="45725" marR="91450" marL="91450"/>
                </a:tc>
                <a:tc>
                  <a:txBody>
                    <a:bodyPr/>
                    <a:lstStyle/>
                    <a:p>
                      <a:pPr indent="0" lvl="0" marL="0" marR="0" rtl="0" algn="ctr">
                        <a:spcBef>
                          <a:spcPts val="0"/>
                        </a:spcBef>
                        <a:spcAft>
                          <a:spcPts val="0"/>
                        </a:spcAft>
                        <a:buNone/>
                      </a:pPr>
                      <a:r>
                        <a:rPr lang="en-US" sz="1800"/>
                        <a:t>2</a:t>
                      </a:r>
                      <a:endParaRPr sz="1800"/>
                    </a:p>
                  </a:txBody>
                  <a:tcPr marT="45725" marB="45725" marR="91450" marL="91450"/>
                </a:tc>
                <a:tc>
                  <a:txBody>
                    <a:bodyPr/>
                    <a:lstStyle/>
                    <a:p>
                      <a:pPr indent="0" lvl="0" marL="0" marR="0" rtl="0" algn="ctr">
                        <a:spcBef>
                          <a:spcPts val="0"/>
                        </a:spcBef>
                        <a:spcAft>
                          <a:spcPts val="0"/>
                        </a:spcAft>
                        <a:buNone/>
                      </a:pPr>
                      <a:r>
                        <a:rPr lang="en-US" sz="1800"/>
                        <a:t>1</a:t>
                      </a:r>
                      <a:endParaRPr sz="1800"/>
                    </a:p>
                  </a:txBody>
                  <a:tcPr marT="45725" marB="45725" marR="91450" marL="91450"/>
                </a:tc>
              </a:tr>
              <a:tr h="370850">
                <a:tc rowSpan="4">
                  <a:txBody>
                    <a:bodyPr/>
                    <a:lstStyle/>
                    <a:p>
                      <a:pPr indent="0" lvl="0" marL="0" marR="0" rtl="0" algn="l">
                        <a:spcBef>
                          <a:spcPts val="0"/>
                        </a:spcBef>
                        <a:spcAft>
                          <a:spcPts val="0"/>
                        </a:spcAft>
                        <a:buNone/>
                      </a:pPr>
                      <a:r>
                        <a:rPr b="1" lang="en-US" sz="2000"/>
                        <a:t>Severity</a:t>
                      </a:r>
                      <a:endParaRPr b="1" sz="2000"/>
                    </a:p>
                  </a:txBody>
                  <a:tcPr marT="45725" marB="45725" marR="91450" marL="91450"/>
                </a:tc>
                <a:tc>
                  <a:txBody>
                    <a:bodyPr/>
                    <a:lstStyle/>
                    <a:p>
                      <a:pPr indent="0" lvl="0" marL="0" marR="0" rtl="0" algn="l">
                        <a:spcBef>
                          <a:spcPts val="0"/>
                        </a:spcBef>
                        <a:spcAft>
                          <a:spcPts val="0"/>
                        </a:spcAft>
                        <a:buNone/>
                      </a:pPr>
                      <a:r>
                        <a:rPr lang="en-US" sz="1800"/>
                        <a:t>Catastrophic</a:t>
                      </a:r>
                      <a:endParaRPr sz="1800"/>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ctr">
                        <a:spcBef>
                          <a:spcPts val="0"/>
                        </a:spcBef>
                        <a:spcAft>
                          <a:spcPts val="0"/>
                        </a:spcAft>
                        <a:buNone/>
                      </a:pPr>
                      <a:r>
                        <a:rPr b="1" lang="en-US" sz="1800"/>
                        <a:t>20</a:t>
                      </a:r>
                      <a:endParaRPr b="1" sz="1800"/>
                    </a:p>
                  </a:txBody>
                  <a:tcPr marT="45725" marB="45725" marR="91450" marL="91450">
                    <a:solidFill>
                      <a:srgbClr val="FF0000"/>
                    </a:solidFill>
                  </a:tcPr>
                </a:tc>
                <a:tc>
                  <a:txBody>
                    <a:bodyPr/>
                    <a:lstStyle/>
                    <a:p>
                      <a:pPr indent="0" lvl="0" marL="0" marR="0" rtl="0" algn="ctr">
                        <a:spcBef>
                          <a:spcPts val="0"/>
                        </a:spcBef>
                        <a:spcAft>
                          <a:spcPts val="0"/>
                        </a:spcAft>
                        <a:buNone/>
                      </a:pPr>
                      <a:r>
                        <a:rPr b="1" lang="en-US" sz="1800"/>
                        <a:t>16</a:t>
                      </a:r>
                      <a:endParaRPr b="1" sz="1800"/>
                    </a:p>
                  </a:txBody>
                  <a:tcPr marT="45725" marB="45725" marR="91450" marL="91450">
                    <a:solidFill>
                      <a:srgbClr val="FF0000"/>
                    </a:solidFill>
                  </a:tcPr>
                </a:tc>
                <a:tc>
                  <a:txBody>
                    <a:bodyPr/>
                    <a:lstStyle/>
                    <a:p>
                      <a:pPr indent="0" lvl="0" marL="0" marR="0" rtl="0" algn="ctr">
                        <a:spcBef>
                          <a:spcPts val="0"/>
                        </a:spcBef>
                        <a:spcAft>
                          <a:spcPts val="0"/>
                        </a:spcAft>
                        <a:buNone/>
                      </a:pPr>
                      <a:r>
                        <a:rPr b="1" lang="en-US" sz="1800"/>
                        <a:t>12</a:t>
                      </a:r>
                      <a:endParaRPr b="1" sz="1800"/>
                    </a:p>
                  </a:txBody>
                  <a:tcPr marT="45725" marB="45725" marR="91450" marL="91450">
                    <a:solidFill>
                      <a:srgbClr val="C00000"/>
                    </a:solidFill>
                  </a:tcPr>
                </a:tc>
                <a:tc>
                  <a:txBody>
                    <a:bodyPr/>
                    <a:lstStyle/>
                    <a:p>
                      <a:pPr indent="0" lvl="0" marL="0" marR="0" rtl="0" algn="ctr">
                        <a:spcBef>
                          <a:spcPts val="0"/>
                        </a:spcBef>
                        <a:spcAft>
                          <a:spcPts val="0"/>
                        </a:spcAft>
                        <a:buNone/>
                      </a:pPr>
                      <a:r>
                        <a:rPr b="1" lang="en-US" sz="1800"/>
                        <a:t>8</a:t>
                      </a:r>
                      <a:endParaRPr b="1" sz="1800"/>
                    </a:p>
                  </a:txBody>
                  <a:tcPr marT="45725" marB="45725" marR="91450" marL="91450">
                    <a:solidFill>
                      <a:srgbClr val="C00000"/>
                    </a:solidFill>
                  </a:tcPr>
                </a:tc>
                <a:tc>
                  <a:txBody>
                    <a:bodyPr/>
                    <a:lstStyle/>
                    <a:p>
                      <a:pPr indent="0" lvl="0" marL="0" marR="0" rtl="0" algn="ctr">
                        <a:spcBef>
                          <a:spcPts val="0"/>
                        </a:spcBef>
                        <a:spcAft>
                          <a:spcPts val="0"/>
                        </a:spcAft>
                        <a:buNone/>
                      </a:pPr>
                      <a:r>
                        <a:rPr b="1" lang="en-US" sz="1800"/>
                        <a:t>4</a:t>
                      </a:r>
                      <a:endParaRPr b="1" sz="1800"/>
                    </a:p>
                  </a:txBody>
                  <a:tcPr marT="45725" marB="45725" marR="91450" marL="91450">
                    <a:solidFill>
                      <a:srgbClr val="7373D1"/>
                    </a:solidFill>
                  </a:tcPr>
                </a:tc>
              </a:tr>
              <a:tr h="370850">
                <a:tc vMerge="1"/>
                <a:tc>
                  <a:txBody>
                    <a:bodyPr/>
                    <a:lstStyle/>
                    <a:p>
                      <a:pPr indent="0" lvl="0" marL="0" marR="0" rtl="0" algn="l">
                        <a:spcBef>
                          <a:spcPts val="0"/>
                        </a:spcBef>
                        <a:spcAft>
                          <a:spcPts val="0"/>
                        </a:spcAft>
                        <a:buNone/>
                      </a:pPr>
                      <a:r>
                        <a:rPr lang="en-US" sz="1800"/>
                        <a:t>Critical</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ctr">
                        <a:spcBef>
                          <a:spcPts val="0"/>
                        </a:spcBef>
                        <a:spcAft>
                          <a:spcPts val="0"/>
                        </a:spcAft>
                        <a:buNone/>
                      </a:pPr>
                      <a:r>
                        <a:rPr b="1" lang="en-US" sz="1800"/>
                        <a:t>15</a:t>
                      </a:r>
                      <a:endParaRPr b="1" sz="1800"/>
                    </a:p>
                  </a:txBody>
                  <a:tcPr marT="45725" marB="45725" marR="91450" marL="91450">
                    <a:solidFill>
                      <a:srgbClr val="FF0000"/>
                    </a:solidFill>
                  </a:tcPr>
                </a:tc>
                <a:tc>
                  <a:txBody>
                    <a:bodyPr/>
                    <a:lstStyle/>
                    <a:p>
                      <a:pPr indent="0" lvl="0" marL="0" marR="0" rtl="0" algn="ctr">
                        <a:spcBef>
                          <a:spcPts val="0"/>
                        </a:spcBef>
                        <a:spcAft>
                          <a:spcPts val="0"/>
                        </a:spcAft>
                        <a:buNone/>
                      </a:pPr>
                      <a:r>
                        <a:rPr b="1" lang="en-US" sz="1800"/>
                        <a:t>12</a:t>
                      </a:r>
                      <a:endParaRPr b="1" sz="1800"/>
                    </a:p>
                  </a:txBody>
                  <a:tcPr marT="45725" marB="45725" marR="91450" marL="91450">
                    <a:solidFill>
                      <a:srgbClr val="C00000"/>
                    </a:solidFill>
                  </a:tcPr>
                </a:tc>
                <a:tc>
                  <a:txBody>
                    <a:bodyPr/>
                    <a:lstStyle/>
                    <a:p>
                      <a:pPr indent="0" lvl="0" marL="0" marR="0" rtl="0" algn="ctr">
                        <a:spcBef>
                          <a:spcPts val="0"/>
                        </a:spcBef>
                        <a:spcAft>
                          <a:spcPts val="0"/>
                        </a:spcAft>
                        <a:buNone/>
                      </a:pPr>
                      <a:r>
                        <a:rPr b="1" lang="en-US" sz="1800"/>
                        <a:t>9</a:t>
                      </a:r>
                      <a:endParaRPr b="1" sz="1800"/>
                    </a:p>
                  </a:txBody>
                  <a:tcPr marT="45725" marB="45725" marR="91450" marL="91450">
                    <a:solidFill>
                      <a:srgbClr val="C00000"/>
                    </a:solidFill>
                  </a:tcPr>
                </a:tc>
                <a:tc>
                  <a:txBody>
                    <a:bodyPr/>
                    <a:lstStyle/>
                    <a:p>
                      <a:pPr indent="0" lvl="0" marL="0" marR="0" rtl="0" algn="ctr">
                        <a:spcBef>
                          <a:spcPts val="0"/>
                        </a:spcBef>
                        <a:spcAft>
                          <a:spcPts val="0"/>
                        </a:spcAft>
                        <a:buNone/>
                      </a:pPr>
                      <a:r>
                        <a:rPr b="1" lang="en-US" sz="1800"/>
                        <a:t>6</a:t>
                      </a:r>
                      <a:endParaRPr b="1" sz="1800"/>
                    </a:p>
                  </a:txBody>
                  <a:tcPr marT="45725" marB="45725" marR="91450" marL="91450">
                    <a:solidFill>
                      <a:srgbClr val="7373D1"/>
                    </a:solidFill>
                  </a:tcPr>
                </a:tc>
                <a:tc>
                  <a:txBody>
                    <a:bodyPr/>
                    <a:lstStyle/>
                    <a:p>
                      <a:pPr indent="0" lvl="0" marL="0" marR="0" rtl="0" algn="ctr">
                        <a:spcBef>
                          <a:spcPts val="0"/>
                        </a:spcBef>
                        <a:spcAft>
                          <a:spcPts val="0"/>
                        </a:spcAft>
                        <a:buNone/>
                      </a:pPr>
                      <a:r>
                        <a:rPr b="1" lang="en-US" sz="1800"/>
                        <a:t>3</a:t>
                      </a:r>
                      <a:endParaRPr b="1" sz="1800"/>
                    </a:p>
                  </a:txBody>
                  <a:tcPr marT="45725" marB="45725" marR="91450" marL="91450">
                    <a:solidFill>
                      <a:srgbClr val="FFD653"/>
                    </a:solidFill>
                  </a:tcPr>
                </a:tc>
              </a:tr>
              <a:tr h="370850">
                <a:tc vMerge="1"/>
                <a:tc>
                  <a:txBody>
                    <a:bodyPr/>
                    <a:lstStyle/>
                    <a:p>
                      <a:pPr indent="0" lvl="0" marL="0" marR="0" rtl="0" algn="l">
                        <a:spcBef>
                          <a:spcPts val="0"/>
                        </a:spcBef>
                        <a:spcAft>
                          <a:spcPts val="0"/>
                        </a:spcAft>
                        <a:buNone/>
                      </a:pPr>
                      <a:r>
                        <a:rPr lang="en-US" sz="1800"/>
                        <a:t>Marginal</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ctr">
                        <a:spcBef>
                          <a:spcPts val="0"/>
                        </a:spcBef>
                        <a:spcAft>
                          <a:spcPts val="0"/>
                        </a:spcAft>
                        <a:buNone/>
                      </a:pPr>
                      <a:r>
                        <a:rPr b="1" lang="en-US" sz="1800"/>
                        <a:t>10</a:t>
                      </a:r>
                      <a:endParaRPr b="1" sz="1800"/>
                    </a:p>
                  </a:txBody>
                  <a:tcPr marT="45725" marB="45725" marR="91450" marL="91450">
                    <a:solidFill>
                      <a:srgbClr val="C00000"/>
                    </a:solidFill>
                  </a:tcPr>
                </a:tc>
                <a:tc>
                  <a:txBody>
                    <a:bodyPr/>
                    <a:lstStyle/>
                    <a:p>
                      <a:pPr indent="0" lvl="0" marL="0" marR="0" rtl="0" algn="ctr">
                        <a:spcBef>
                          <a:spcPts val="0"/>
                        </a:spcBef>
                        <a:spcAft>
                          <a:spcPts val="0"/>
                        </a:spcAft>
                        <a:buNone/>
                      </a:pPr>
                      <a:r>
                        <a:rPr b="1" lang="en-US" sz="1800"/>
                        <a:t>8</a:t>
                      </a:r>
                      <a:endParaRPr b="1" sz="1800"/>
                    </a:p>
                  </a:txBody>
                  <a:tcPr marT="45725" marB="45725" marR="91450" marL="91450">
                    <a:solidFill>
                      <a:srgbClr val="7373D1"/>
                    </a:solidFill>
                  </a:tcPr>
                </a:tc>
                <a:tc>
                  <a:txBody>
                    <a:bodyPr/>
                    <a:lstStyle/>
                    <a:p>
                      <a:pPr indent="0" lvl="0" marL="0" marR="0" rtl="0" algn="ctr">
                        <a:spcBef>
                          <a:spcPts val="0"/>
                        </a:spcBef>
                        <a:spcAft>
                          <a:spcPts val="0"/>
                        </a:spcAft>
                        <a:buNone/>
                      </a:pPr>
                      <a:r>
                        <a:rPr b="1" lang="en-US" sz="1800"/>
                        <a:t>6</a:t>
                      </a:r>
                      <a:endParaRPr b="1" sz="1800"/>
                    </a:p>
                  </a:txBody>
                  <a:tcPr marT="45725" marB="45725" marR="91450" marL="91450">
                    <a:solidFill>
                      <a:srgbClr val="7373D1"/>
                    </a:solidFill>
                  </a:tcPr>
                </a:tc>
                <a:tc>
                  <a:txBody>
                    <a:bodyPr/>
                    <a:lstStyle/>
                    <a:p>
                      <a:pPr indent="0" lvl="0" marL="0" marR="0" rtl="0" algn="ctr">
                        <a:spcBef>
                          <a:spcPts val="0"/>
                        </a:spcBef>
                        <a:spcAft>
                          <a:spcPts val="0"/>
                        </a:spcAft>
                        <a:buNone/>
                      </a:pPr>
                      <a:r>
                        <a:rPr b="1" lang="en-US" sz="1800"/>
                        <a:t>4</a:t>
                      </a:r>
                      <a:endParaRPr b="1" sz="1800"/>
                    </a:p>
                  </a:txBody>
                  <a:tcPr marT="45725" marB="45725" marR="91450" marL="91450">
                    <a:solidFill>
                      <a:srgbClr val="FFD653"/>
                    </a:solidFill>
                  </a:tcPr>
                </a:tc>
                <a:tc>
                  <a:txBody>
                    <a:bodyPr/>
                    <a:lstStyle/>
                    <a:p>
                      <a:pPr indent="0" lvl="0" marL="0" marR="0" rtl="0" algn="ctr">
                        <a:spcBef>
                          <a:spcPts val="0"/>
                        </a:spcBef>
                        <a:spcAft>
                          <a:spcPts val="0"/>
                        </a:spcAft>
                        <a:buNone/>
                      </a:pPr>
                      <a:r>
                        <a:rPr b="1" lang="en-US" sz="1800"/>
                        <a:t>2</a:t>
                      </a:r>
                      <a:endParaRPr b="1" sz="1800"/>
                    </a:p>
                  </a:txBody>
                  <a:tcPr marT="45725" marB="45725" marR="91450" marL="91450">
                    <a:solidFill>
                      <a:srgbClr val="FFD653"/>
                    </a:solidFill>
                  </a:tcPr>
                </a:tc>
              </a:tr>
              <a:tr h="370850">
                <a:tc vMerge="1"/>
                <a:tc>
                  <a:txBody>
                    <a:bodyPr/>
                    <a:lstStyle/>
                    <a:p>
                      <a:pPr indent="0" lvl="0" marL="0" marR="0" rtl="0" algn="l">
                        <a:spcBef>
                          <a:spcPts val="0"/>
                        </a:spcBef>
                        <a:spcAft>
                          <a:spcPts val="0"/>
                        </a:spcAft>
                        <a:buNone/>
                      </a:pPr>
                      <a:r>
                        <a:rPr lang="en-US" sz="1800"/>
                        <a:t>Negligible</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ctr">
                        <a:spcBef>
                          <a:spcPts val="0"/>
                        </a:spcBef>
                        <a:spcAft>
                          <a:spcPts val="0"/>
                        </a:spcAft>
                        <a:buNone/>
                      </a:pPr>
                      <a:r>
                        <a:rPr b="1" lang="en-US" sz="1800"/>
                        <a:t>5</a:t>
                      </a:r>
                      <a:endParaRPr b="1" sz="1800"/>
                    </a:p>
                  </a:txBody>
                  <a:tcPr marT="45725" marB="45725" marR="91450" marL="91450">
                    <a:solidFill>
                      <a:srgbClr val="7373D1"/>
                    </a:solidFill>
                  </a:tcPr>
                </a:tc>
                <a:tc>
                  <a:txBody>
                    <a:bodyPr/>
                    <a:lstStyle/>
                    <a:p>
                      <a:pPr indent="0" lvl="0" marL="0" marR="0" rtl="0" algn="ctr">
                        <a:spcBef>
                          <a:spcPts val="0"/>
                        </a:spcBef>
                        <a:spcAft>
                          <a:spcPts val="0"/>
                        </a:spcAft>
                        <a:buNone/>
                      </a:pPr>
                      <a:r>
                        <a:rPr b="1" lang="en-US" sz="1800"/>
                        <a:t>4</a:t>
                      </a:r>
                      <a:endParaRPr b="1" sz="1800"/>
                    </a:p>
                  </a:txBody>
                  <a:tcPr marT="45725" marB="45725" marR="91450" marL="91450">
                    <a:solidFill>
                      <a:srgbClr val="FFD653"/>
                    </a:solidFill>
                  </a:tcPr>
                </a:tc>
                <a:tc>
                  <a:txBody>
                    <a:bodyPr/>
                    <a:lstStyle/>
                    <a:p>
                      <a:pPr indent="0" lvl="0" marL="0" marR="0" rtl="0" algn="ctr">
                        <a:spcBef>
                          <a:spcPts val="0"/>
                        </a:spcBef>
                        <a:spcAft>
                          <a:spcPts val="0"/>
                        </a:spcAft>
                        <a:buNone/>
                      </a:pPr>
                      <a:r>
                        <a:rPr b="1" lang="en-US" sz="1800"/>
                        <a:t>3</a:t>
                      </a:r>
                      <a:endParaRPr b="1" sz="1800"/>
                    </a:p>
                  </a:txBody>
                  <a:tcPr marT="45725" marB="45725" marR="91450" marL="91450">
                    <a:solidFill>
                      <a:srgbClr val="FFD653"/>
                    </a:solidFill>
                  </a:tcPr>
                </a:tc>
                <a:tc>
                  <a:txBody>
                    <a:bodyPr/>
                    <a:lstStyle/>
                    <a:p>
                      <a:pPr indent="0" lvl="0" marL="0" marR="0" rtl="0" algn="ctr">
                        <a:spcBef>
                          <a:spcPts val="0"/>
                        </a:spcBef>
                        <a:spcAft>
                          <a:spcPts val="0"/>
                        </a:spcAft>
                        <a:buNone/>
                      </a:pPr>
                      <a:r>
                        <a:rPr b="1" lang="en-US" sz="1800"/>
                        <a:t>2</a:t>
                      </a:r>
                      <a:endParaRPr b="1" sz="1800"/>
                    </a:p>
                  </a:txBody>
                  <a:tcPr marT="45725" marB="45725" marR="91450" marL="91450">
                    <a:solidFill>
                      <a:srgbClr val="FFD653"/>
                    </a:solidFill>
                  </a:tcPr>
                </a:tc>
                <a:tc>
                  <a:txBody>
                    <a:bodyPr/>
                    <a:lstStyle/>
                    <a:p>
                      <a:pPr indent="0" lvl="0" marL="0" marR="0" rtl="0" algn="ctr">
                        <a:spcBef>
                          <a:spcPts val="0"/>
                        </a:spcBef>
                        <a:spcAft>
                          <a:spcPts val="0"/>
                        </a:spcAft>
                        <a:buNone/>
                      </a:pPr>
                      <a:r>
                        <a:rPr b="1" lang="en-US" sz="1800"/>
                        <a:t>1</a:t>
                      </a:r>
                      <a:endParaRPr b="1" sz="1800"/>
                    </a:p>
                  </a:txBody>
                  <a:tcPr marT="45725" marB="45725" marR="91450" marL="91450">
                    <a:solidFill>
                      <a:srgbClr val="FFD653"/>
                    </a:solidFill>
                  </a:tcPr>
                </a:tc>
              </a:tr>
            </a:tbl>
          </a:graphicData>
        </a:graphic>
      </p:graphicFrame>
      <p:graphicFrame>
        <p:nvGraphicFramePr>
          <p:cNvPr id="685" name="Google Shape;685;p54"/>
          <p:cNvGraphicFramePr/>
          <p:nvPr/>
        </p:nvGraphicFramePr>
        <p:xfrm>
          <a:off x="7467600" y="5049520"/>
          <a:ext cx="3000000" cy="3000000"/>
        </p:xfrm>
        <a:graphic>
          <a:graphicData uri="http://schemas.openxmlformats.org/drawingml/2006/table">
            <a:tbl>
              <a:tblPr bandRow="1" firstRow="1">
                <a:noFill/>
                <a:tableStyleId>{F0A2E05A-6C07-47FF-8663-306E4EB6BF2C}</a:tableStyleId>
              </a:tblPr>
              <a:tblGrid>
                <a:gridCol w="1763950"/>
                <a:gridCol w="845225"/>
                <a:gridCol w="845225"/>
              </a:tblGrid>
              <a:tr h="370850">
                <a:tc>
                  <a:txBody>
                    <a:bodyPr/>
                    <a:lstStyle/>
                    <a:p>
                      <a:pPr indent="0" lvl="0" marL="0" marR="0" rtl="0" algn="l">
                        <a:spcBef>
                          <a:spcPts val="0"/>
                        </a:spcBef>
                        <a:spcAft>
                          <a:spcPts val="0"/>
                        </a:spcAft>
                        <a:buNone/>
                      </a:pPr>
                      <a:r>
                        <a:rPr lang="en-US" sz="1600">
                          <a:solidFill>
                            <a:srgbClr val="002060"/>
                          </a:solidFill>
                        </a:rPr>
                        <a:t>Extremely high</a:t>
                      </a:r>
                      <a:endParaRPr sz="1600">
                        <a:solidFill>
                          <a:srgbClr val="002060"/>
                        </a:solidFill>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solidFill>
                      <a:srgbClr val="FF0000"/>
                    </a:solidFill>
                  </a:tcPr>
                </a:tc>
                <a:tc>
                  <a:txBody>
                    <a:bodyPr/>
                    <a:lstStyle/>
                    <a:p>
                      <a:pPr indent="0" lvl="0" marL="0" marR="0" rtl="0" algn="l">
                        <a:spcBef>
                          <a:spcPts val="0"/>
                        </a:spcBef>
                        <a:spcAft>
                          <a:spcPts val="0"/>
                        </a:spcAft>
                        <a:buNone/>
                      </a:pPr>
                      <a:r>
                        <a:rPr lang="en-US" sz="1800">
                          <a:solidFill>
                            <a:srgbClr val="002060"/>
                          </a:solidFill>
                        </a:rPr>
                        <a:t>CCP</a:t>
                      </a:r>
                      <a:endParaRPr sz="1800">
                        <a:solidFill>
                          <a:srgbClr val="002060"/>
                        </a:solidFill>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b="1" lang="en-US" sz="1600">
                          <a:solidFill>
                            <a:srgbClr val="002060"/>
                          </a:solidFill>
                        </a:rPr>
                        <a:t>High</a:t>
                      </a:r>
                      <a:endParaRPr b="1" sz="1600">
                        <a:solidFill>
                          <a:srgbClr val="002060"/>
                        </a:solidFill>
                      </a:endParaRPr>
                    </a:p>
                  </a:txBody>
                  <a:tcPr marT="45725" marB="45725" marR="91450" marL="91450"/>
                </a:tc>
                <a:tc>
                  <a:txBody>
                    <a:bodyPr/>
                    <a:lstStyle/>
                    <a:p>
                      <a:pPr indent="0" lvl="0" marL="0" marR="0" rtl="0" algn="l">
                        <a:spcBef>
                          <a:spcPts val="0"/>
                        </a:spcBef>
                        <a:spcAft>
                          <a:spcPts val="0"/>
                        </a:spcAft>
                        <a:buNone/>
                      </a:pPr>
                      <a:r>
                        <a:t/>
                      </a:r>
                      <a:endParaRPr b="1" sz="1800">
                        <a:solidFill>
                          <a:srgbClr val="002060"/>
                        </a:solidFill>
                      </a:endParaRPr>
                    </a:p>
                  </a:txBody>
                  <a:tcPr marT="45725" marB="45725" marR="91450" marL="91450">
                    <a:solidFill>
                      <a:srgbClr val="C00000"/>
                    </a:solidFill>
                  </a:tcPr>
                </a:tc>
                <a:tc>
                  <a:txBody>
                    <a:bodyPr/>
                    <a:lstStyle/>
                    <a:p>
                      <a:pPr indent="0" lvl="0" marL="0" marR="0" rtl="0" algn="l">
                        <a:spcBef>
                          <a:spcPts val="0"/>
                        </a:spcBef>
                        <a:spcAft>
                          <a:spcPts val="0"/>
                        </a:spcAft>
                        <a:buNone/>
                      </a:pPr>
                      <a:r>
                        <a:rPr b="1" lang="en-US" sz="1800">
                          <a:solidFill>
                            <a:srgbClr val="002060"/>
                          </a:solidFill>
                        </a:rPr>
                        <a:t>CCP</a:t>
                      </a:r>
                      <a:endParaRPr b="1" sz="1800">
                        <a:solidFill>
                          <a:srgbClr val="002060"/>
                        </a:solidFill>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b="1" lang="en-US" sz="1600">
                          <a:solidFill>
                            <a:srgbClr val="002060"/>
                          </a:solidFill>
                        </a:rPr>
                        <a:t>Moderate</a:t>
                      </a:r>
                      <a:endParaRPr b="1" sz="1600">
                        <a:solidFill>
                          <a:srgbClr val="002060"/>
                        </a:solidFill>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solidFill>
                      <a:srgbClr val="0033CC"/>
                    </a:solidFill>
                  </a:tcPr>
                </a:tc>
                <a:tc>
                  <a:txBody>
                    <a:bodyPr/>
                    <a:lstStyle/>
                    <a:p>
                      <a:pPr indent="0" lvl="0" marL="0" marR="0" rtl="0" algn="l">
                        <a:spcBef>
                          <a:spcPts val="0"/>
                        </a:spcBef>
                        <a:spcAft>
                          <a:spcPts val="0"/>
                        </a:spcAft>
                        <a:buNone/>
                      </a:pPr>
                      <a:r>
                        <a:rPr b="1" lang="en-US" sz="1800"/>
                        <a:t>PRP</a:t>
                      </a:r>
                      <a:endParaRPr b="1" sz="1800"/>
                    </a:p>
                  </a:txBody>
                  <a:tcPr marT="45725" marB="45725" marR="91450" marL="91450">
                    <a:solidFill>
                      <a:schemeClr val="lt1"/>
                    </a:solidFill>
                  </a:tcPr>
                </a:tc>
              </a:tr>
              <a:tr h="370850">
                <a:tc>
                  <a:txBody>
                    <a:bodyPr/>
                    <a:lstStyle/>
                    <a:p>
                      <a:pPr indent="0" lvl="0" marL="0" marR="0" rtl="0" algn="l">
                        <a:spcBef>
                          <a:spcPts val="0"/>
                        </a:spcBef>
                        <a:spcAft>
                          <a:spcPts val="0"/>
                        </a:spcAft>
                        <a:buNone/>
                      </a:pPr>
                      <a:r>
                        <a:rPr b="1" lang="en-US" sz="1600">
                          <a:solidFill>
                            <a:srgbClr val="002060"/>
                          </a:solidFill>
                        </a:rPr>
                        <a:t>Low</a:t>
                      </a:r>
                      <a:endParaRPr b="1" sz="1600">
                        <a:solidFill>
                          <a:srgbClr val="002060"/>
                        </a:solidFill>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solidFill>
                      <a:srgbClr val="FFD653"/>
                    </a:solidFill>
                  </a:tcPr>
                </a:tc>
                <a:tc>
                  <a:txBody>
                    <a:bodyPr/>
                    <a:lstStyle/>
                    <a:p>
                      <a:pPr indent="0" lvl="0" marL="0" marR="0" rtl="0" algn="l">
                        <a:spcBef>
                          <a:spcPts val="0"/>
                        </a:spcBef>
                        <a:spcAft>
                          <a:spcPts val="0"/>
                        </a:spcAft>
                        <a:buNone/>
                      </a:pPr>
                      <a:r>
                        <a:rPr b="1" lang="en-US" sz="1800"/>
                        <a:t>PRP</a:t>
                      </a:r>
                      <a:endParaRPr b="1" sz="1800"/>
                    </a:p>
                  </a:txBody>
                  <a:tcPr marT="45725" marB="45725" marR="91450" marL="91450">
                    <a:solidFill>
                      <a:schemeClr val="lt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5"/>
          <p:cNvSpPr txBox="1"/>
          <p:nvPr/>
        </p:nvSpPr>
        <p:spPr>
          <a:xfrm>
            <a:off x="5724522" y="5807075"/>
            <a:ext cx="6322217" cy="830997"/>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600"/>
              <a:buFont typeface="Arial"/>
              <a:buAutoNum type="arabicParenR"/>
            </a:pPr>
            <a:r>
              <a:rPr b="0" i="0" lang="en-US" sz="1600" u="none" cap="none" strike="noStrike">
                <a:solidFill>
                  <a:schemeClr val="dk1"/>
                </a:solidFill>
                <a:latin typeface="Arial"/>
                <a:ea typeface="Arial"/>
                <a:cs typeface="Arial"/>
                <a:sym typeface="Arial"/>
              </a:rPr>
              <a:t>Proceed to the next identified hazard in the described process.</a:t>
            </a:r>
            <a:endParaRPr/>
          </a:p>
          <a:p>
            <a:pPr indent="-228600" lvl="0" marL="228600" marR="0" rtl="0" algn="l">
              <a:spcBef>
                <a:spcPts val="0"/>
              </a:spcBef>
              <a:spcAft>
                <a:spcPts val="0"/>
              </a:spcAft>
              <a:buClr>
                <a:schemeClr val="dk1"/>
              </a:buClr>
              <a:buSzPts val="1600"/>
              <a:buFont typeface="Arial"/>
              <a:buAutoNum type="arabicParenR"/>
            </a:pPr>
            <a:r>
              <a:rPr b="0" i="0" lang="en-US" sz="1600" u="none" cap="none" strike="noStrike">
                <a:solidFill>
                  <a:schemeClr val="dk1"/>
                </a:solidFill>
                <a:latin typeface="Arial"/>
                <a:ea typeface="Arial"/>
                <a:cs typeface="Arial"/>
                <a:sym typeface="Arial"/>
              </a:rPr>
              <a:t>Acceptable and unacceptable levels need to be defined within the overall objectives in identifying the CCPs of the HACCP plan.</a:t>
            </a:r>
            <a:endParaRPr/>
          </a:p>
        </p:txBody>
      </p:sp>
      <p:grpSp>
        <p:nvGrpSpPr>
          <p:cNvPr id="692" name="Google Shape;692;p55"/>
          <p:cNvGrpSpPr/>
          <p:nvPr/>
        </p:nvGrpSpPr>
        <p:grpSpPr>
          <a:xfrm>
            <a:off x="1905000" y="166837"/>
            <a:ext cx="9794450" cy="6303814"/>
            <a:chOff x="312421" y="59874"/>
            <a:chExt cx="5466906" cy="5648302"/>
          </a:xfrm>
        </p:grpSpPr>
        <p:sp>
          <p:nvSpPr>
            <p:cNvPr id="693" name="Google Shape;693;p55"/>
            <p:cNvSpPr txBox="1"/>
            <p:nvPr/>
          </p:nvSpPr>
          <p:spPr>
            <a:xfrm>
              <a:off x="371219" y="370743"/>
              <a:ext cx="288751" cy="303357"/>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600" u="none" cap="none" strike="noStrike">
                  <a:solidFill>
                    <a:schemeClr val="dk1"/>
                  </a:solidFill>
                  <a:latin typeface="Arial"/>
                  <a:ea typeface="Arial"/>
                  <a:cs typeface="Arial"/>
                  <a:sym typeface="Arial"/>
                </a:rPr>
                <a:t>Q 1</a:t>
              </a:r>
              <a:endParaRPr/>
            </a:p>
          </p:txBody>
        </p:sp>
        <p:sp>
          <p:nvSpPr>
            <p:cNvPr id="694" name="Google Shape;694;p55"/>
            <p:cNvSpPr/>
            <p:nvPr/>
          </p:nvSpPr>
          <p:spPr>
            <a:xfrm>
              <a:off x="700526" y="332847"/>
              <a:ext cx="3213830" cy="281639"/>
            </a:xfrm>
            <a:prstGeom prst="roundRect">
              <a:avLst>
                <a:gd fmla="val 16667" name="adj"/>
              </a:avLst>
            </a:prstGeom>
            <a:solidFill>
              <a:srgbClr val="CCFF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Do control preventive measure(s) exist ?</a:t>
              </a:r>
              <a:endParaRPr/>
            </a:p>
          </p:txBody>
        </p:sp>
        <p:cxnSp>
          <p:nvCxnSpPr>
            <p:cNvPr id="695" name="Google Shape;695;p55"/>
            <p:cNvCxnSpPr/>
            <p:nvPr/>
          </p:nvCxnSpPr>
          <p:spPr>
            <a:xfrm>
              <a:off x="1176354" y="632977"/>
              <a:ext cx="0" cy="179225"/>
            </a:xfrm>
            <a:prstGeom prst="straightConnector1">
              <a:avLst/>
            </a:prstGeom>
            <a:noFill/>
            <a:ln cap="flat" cmpd="sng" w="12700">
              <a:solidFill>
                <a:schemeClr val="dk1"/>
              </a:solidFill>
              <a:prstDash val="solid"/>
              <a:round/>
              <a:headEnd len="sm" w="sm" type="none"/>
              <a:tailEnd len="med" w="med" type="triangle"/>
            </a:ln>
          </p:spPr>
        </p:cxnSp>
        <p:cxnSp>
          <p:nvCxnSpPr>
            <p:cNvPr id="696" name="Google Shape;696;p55"/>
            <p:cNvCxnSpPr/>
            <p:nvPr/>
          </p:nvCxnSpPr>
          <p:spPr>
            <a:xfrm flipH="1">
              <a:off x="1780664" y="614486"/>
              <a:ext cx="3544" cy="221898"/>
            </a:xfrm>
            <a:prstGeom prst="straightConnector1">
              <a:avLst/>
            </a:prstGeom>
            <a:noFill/>
            <a:ln cap="flat" cmpd="sng" w="12700">
              <a:solidFill>
                <a:schemeClr val="dk1"/>
              </a:solidFill>
              <a:prstDash val="solid"/>
              <a:round/>
              <a:headEnd len="sm" w="sm" type="none"/>
              <a:tailEnd len="med" w="med" type="triangle"/>
            </a:ln>
          </p:spPr>
        </p:cxnSp>
        <p:cxnSp>
          <p:nvCxnSpPr>
            <p:cNvPr id="697" name="Google Shape;697;p55"/>
            <p:cNvCxnSpPr/>
            <p:nvPr/>
          </p:nvCxnSpPr>
          <p:spPr>
            <a:xfrm rot="10800000">
              <a:off x="2592317" y="632977"/>
              <a:ext cx="3544" cy="341381"/>
            </a:xfrm>
            <a:prstGeom prst="straightConnector1">
              <a:avLst/>
            </a:prstGeom>
            <a:noFill/>
            <a:ln cap="flat" cmpd="sng" w="12700">
              <a:solidFill>
                <a:schemeClr val="dk1"/>
              </a:solidFill>
              <a:prstDash val="solid"/>
              <a:round/>
              <a:headEnd len="sm" w="sm" type="none"/>
              <a:tailEnd len="med" w="med" type="triangle"/>
            </a:ln>
          </p:spPr>
        </p:cxnSp>
        <p:cxnSp>
          <p:nvCxnSpPr>
            <p:cNvPr id="698" name="Google Shape;698;p55"/>
            <p:cNvCxnSpPr/>
            <p:nvPr/>
          </p:nvCxnSpPr>
          <p:spPr>
            <a:xfrm>
              <a:off x="2595862" y="974358"/>
              <a:ext cx="556461" cy="0"/>
            </a:xfrm>
            <a:prstGeom prst="straightConnector1">
              <a:avLst/>
            </a:prstGeom>
            <a:noFill/>
            <a:ln cap="flat" cmpd="sng" w="12700">
              <a:solidFill>
                <a:schemeClr val="dk1"/>
              </a:solidFill>
              <a:prstDash val="solid"/>
              <a:round/>
              <a:headEnd len="sm" w="sm" type="none"/>
              <a:tailEnd len="sm" w="sm" type="none"/>
            </a:ln>
          </p:spPr>
        </p:cxnSp>
        <p:sp>
          <p:nvSpPr>
            <p:cNvPr id="699" name="Google Shape;699;p55"/>
            <p:cNvSpPr/>
            <p:nvPr/>
          </p:nvSpPr>
          <p:spPr>
            <a:xfrm>
              <a:off x="3152323" y="790866"/>
              <a:ext cx="1771283" cy="197716"/>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Modify step, process or product</a:t>
              </a:r>
              <a:endParaRPr/>
            </a:p>
          </p:txBody>
        </p:sp>
        <p:sp>
          <p:nvSpPr>
            <p:cNvPr id="700" name="Google Shape;700;p55"/>
            <p:cNvSpPr/>
            <p:nvPr/>
          </p:nvSpPr>
          <p:spPr>
            <a:xfrm>
              <a:off x="1009770" y="810780"/>
              <a:ext cx="423549" cy="206251"/>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Yes</a:t>
              </a:r>
              <a:endParaRPr/>
            </a:p>
          </p:txBody>
        </p:sp>
        <p:sp>
          <p:nvSpPr>
            <p:cNvPr id="701" name="Google Shape;701;p55"/>
            <p:cNvSpPr/>
            <p:nvPr/>
          </p:nvSpPr>
          <p:spPr>
            <a:xfrm>
              <a:off x="1612308" y="822160"/>
              <a:ext cx="346459" cy="18776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a:t>
              </a:r>
              <a:endParaRPr/>
            </a:p>
          </p:txBody>
        </p:sp>
        <p:cxnSp>
          <p:nvCxnSpPr>
            <p:cNvPr id="702" name="Google Shape;702;p55"/>
            <p:cNvCxnSpPr/>
            <p:nvPr/>
          </p:nvCxnSpPr>
          <p:spPr>
            <a:xfrm flipH="1">
              <a:off x="1784208" y="1014186"/>
              <a:ext cx="886" cy="226165"/>
            </a:xfrm>
            <a:prstGeom prst="straightConnector1">
              <a:avLst/>
            </a:prstGeom>
            <a:noFill/>
            <a:ln cap="flat" cmpd="sng" w="12700">
              <a:solidFill>
                <a:schemeClr val="dk1"/>
              </a:solidFill>
              <a:prstDash val="solid"/>
              <a:round/>
              <a:headEnd len="sm" w="sm" type="none"/>
              <a:tailEnd len="med" w="med" type="triangle"/>
            </a:ln>
          </p:spPr>
        </p:cxnSp>
        <p:sp>
          <p:nvSpPr>
            <p:cNvPr id="703" name="Google Shape;703;p55"/>
            <p:cNvSpPr/>
            <p:nvPr/>
          </p:nvSpPr>
          <p:spPr>
            <a:xfrm>
              <a:off x="1258760" y="1228972"/>
              <a:ext cx="2448253" cy="267415"/>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Is control at this step necessary for safety ?</a:t>
              </a:r>
              <a:endParaRPr/>
            </a:p>
          </p:txBody>
        </p:sp>
        <p:sp>
          <p:nvSpPr>
            <p:cNvPr id="704" name="Google Shape;704;p55"/>
            <p:cNvSpPr/>
            <p:nvPr/>
          </p:nvSpPr>
          <p:spPr>
            <a:xfrm>
              <a:off x="3987901" y="1261687"/>
              <a:ext cx="326079" cy="233277"/>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Yes</a:t>
              </a:r>
              <a:endParaRPr/>
            </a:p>
          </p:txBody>
        </p:sp>
        <p:cxnSp>
          <p:nvCxnSpPr>
            <p:cNvPr id="705" name="Google Shape;705;p55"/>
            <p:cNvCxnSpPr/>
            <p:nvPr/>
          </p:nvCxnSpPr>
          <p:spPr>
            <a:xfrm>
              <a:off x="4321069" y="1361257"/>
              <a:ext cx="280889" cy="0"/>
            </a:xfrm>
            <a:prstGeom prst="straightConnector1">
              <a:avLst/>
            </a:prstGeom>
            <a:noFill/>
            <a:ln cap="flat" cmpd="sng" w="12700">
              <a:solidFill>
                <a:schemeClr val="dk1"/>
              </a:solidFill>
              <a:prstDash val="solid"/>
              <a:round/>
              <a:headEnd len="sm" w="sm" type="none"/>
              <a:tailEnd len="sm" w="sm" type="none"/>
            </a:ln>
          </p:spPr>
        </p:cxnSp>
        <p:cxnSp>
          <p:nvCxnSpPr>
            <p:cNvPr id="706" name="Google Shape;706;p55"/>
            <p:cNvCxnSpPr/>
            <p:nvPr/>
          </p:nvCxnSpPr>
          <p:spPr>
            <a:xfrm rot="10800000">
              <a:off x="4602844" y="974358"/>
              <a:ext cx="0" cy="386899"/>
            </a:xfrm>
            <a:prstGeom prst="straightConnector1">
              <a:avLst/>
            </a:prstGeom>
            <a:noFill/>
            <a:ln cap="flat" cmpd="sng" w="12700">
              <a:solidFill>
                <a:schemeClr val="dk1"/>
              </a:solidFill>
              <a:prstDash val="solid"/>
              <a:round/>
              <a:headEnd len="sm" w="sm" type="none"/>
              <a:tailEnd len="med" w="med" type="triangle"/>
            </a:ln>
          </p:spPr>
        </p:cxnSp>
        <p:cxnSp>
          <p:nvCxnSpPr>
            <p:cNvPr id="707" name="Google Shape;707;p55"/>
            <p:cNvCxnSpPr/>
            <p:nvPr/>
          </p:nvCxnSpPr>
          <p:spPr>
            <a:xfrm>
              <a:off x="1171923" y="1024143"/>
              <a:ext cx="4431" cy="962979"/>
            </a:xfrm>
            <a:prstGeom prst="straightConnector1">
              <a:avLst/>
            </a:prstGeom>
            <a:noFill/>
            <a:ln cap="flat" cmpd="sng" w="12700">
              <a:solidFill>
                <a:schemeClr val="dk1"/>
              </a:solidFill>
              <a:prstDash val="solid"/>
              <a:round/>
              <a:headEnd len="sm" w="sm" type="none"/>
              <a:tailEnd len="med" w="med" type="triangle"/>
            </a:ln>
          </p:spPr>
        </p:cxnSp>
        <p:cxnSp>
          <p:nvCxnSpPr>
            <p:cNvPr id="708" name="Google Shape;708;p55"/>
            <p:cNvCxnSpPr/>
            <p:nvPr/>
          </p:nvCxnSpPr>
          <p:spPr>
            <a:xfrm>
              <a:off x="1785094" y="1494964"/>
              <a:ext cx="0" cy="243234"/>
            </a:xfrm>
            <a:prstGeom prst="straightConnector1">
              <a:avLst/>
            </a:prstGeom>
            <a:noFill/>
            <a:ln cap="flat" cmpd="sng" w="12700">
              <a:solidFill>
                <a:schemeClr val="dk1"/>
              </a:solidFill>
              <a:prstDash val="solid"/>
              <a:round/>
              <a:headEnd len="sm" w="sm" type="none"/>
              <a:tailEnd len="med" w="med" type="triangle"/>
            </a:ln>
          </p:spPr>
        </p:cxnSp>
        <p:sp>
          <p:nvSpPr>
            <p:cNvPr id="709" name="Google Shape;709;p55"/>
            <p:cNvSpPr/>
            <p:nvPr/>
          </p:nvSpPr>
          <p:spPr>
            <a:xfrm>
              <a:off x="1612308" y="1729664"/>
              <a:ext cx="342915" cy="22332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a:t>
              </a:r>
              <a:endParaRPr/>
            </a:p>
          </p:txBody>
        </p:sp>
        <p:cxnSp>
          <p:nvCxnSpPr>
            <p:cNvPr id="710" name="Google Shape;710;p55"/>
            <p:cNvCxnSpPr/>
            <p:nvPr/>
          </p:nvCxnSpPr>
          <p:spPr>
            <a:xfrm>
              <a:off x="1955222" y="1840613"/>
              <a:ext cx="405827" cy="0"/>
            </a:xfrm>
            <a:prstGeom prst="straightConnector1">
              <a:avLst/>
            </a:prstGeom>
            <a:noFill/>
            <a:ln cap="flat" cmpd="sng" w="12700">
              <a:solidFill>
                <a:schemeClr val="dk1"/>
              </a:solidFill>
              <a:prstDash val="solid"/>
              <a:round/>
              <a:headEnd len="sm" w="sm" type="none"/>
              <a:tailEnd len="med" w="med" type="triangle"/>
            </a:ln>
          </p:spPr>
        </p:cxnSp>
        <p:sp>
          <p:nvSpPr>
            <p:cNvPr id="711" name="Google Shape;711;p55"/>
            <p:cNvSpPr/>
            <p:nvPr/>
          </p:nvSpPr>
          <p:spPr>
            <a:xfrm>
              <a:off x="2361049" y="1729664"/>
              <a:ext cx="916212" cy="203406"/>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Not a CCP</a:t>
              </a:r>
              <a:endParaRPr/>
            </a:p>
          </p:txBody>
        </p:sp>
        <p:cxnSp>
          <p:nvCxnSpPr>
            <p:cNvPr id="712" name="Google Shape;712;p55"/>
            <p:cNvCxnSpPr>
              <a:stCxn id="711" idx="3"/>
            </p:cNvCxnSpPr>
            <p:nvPr/>
          </p:nvCxnSpPr>
          <p:spPr>
            <a:xfrm flipH="1" rot="10800000">
              <a:off x="3277261" y="1829867"/>
              <a:ext cx="308400" cy="1500"/>
            </a:xfrm>
            <a:prstGeom prst="straightConnector1">
              <a:avLst/>
            </a:prstGeom>
            <a:noFill/>
            <a:ln cap="flat" cmpd="sng" w="12700">
              <a:solidFill>
                <a:schemeClr val="dk1"/>
              </a:solidFill>
              <a:prstDash val="solid"/>
              <a:round/>
              <a:headEnd len="sm" w="sm" type="none"/>
              <a:tailEnd len="med" w="med" type="triangle"/>
            </a:ln>
          </p:spPr>
        </p:cxnSp>
        <p:sp>
          <p:nvSpPr>
            <p:cNvPr id="713" name="Google Shape;713;p55"/>
            <p:cNvSpPr/>
            <p:nvPr/>
          </p:nvSpPr>
          <p:spPr>
            <a:xfrm>
              <a:off x="3585618" y="1733931"/>
              <a:ext cx="583044" cy="207674"/>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Stop (1)</a:t>
              </a:r>
              <a:endParaRPr/>
            </a:p>
          </p:txBody>
        </p:sp>
        <p:sp>
          <p:nvSpPr>
            <p:cNvPr id="714" name="Google Shape;714;p55"/>
            <p:cNvSpPr/>
            <p:nvPr/>
          </p:nvSpPr>
          <p:spPr>
            <a:xfrm>
              <a:off x="700526" y="1984277"/>
              <a:ext cx="3287375" cy="522029"/>
            </a:xfrm>
            <a:prstGeom prst="roundRect">
              <a:avLst>
                <a:gd fmla="val 16667" name="adj"/>
              </a:avLst>
            </a:prstGeom>
            <a:solidFill>
              <a:srgbClr val="CCFF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Is the step specifically designed to eliminate or reduce the likely occurrence of a hazard to an acceptable level ? </a:t>
              </a:r>
              <a:r>
                <a:rPr b="0" baseline="30000" i="0" lang="en-US" sz="1600" u="none" cap="none" strike="noStrike">
                  <a:solidFill>
                    <a:srgbClr val="000000"/>
                  </a:solidFill>
                  <a:latin typeface="Times New Roman"/>
                  <a:ea typeface="Times New Roman"/>
                  <a:cs typeface="Times New Roman"/>
                  <a:sym typeface="Times New Roman"/>
                </a:rPr>
                <a:t>2</a:t>
              </a:r>
              <a:endParaRPr/>
            </a:p>
          </p:txBody>
        </p:sp>
        <p:cxnSp>
          <p:nvCxnSpPr>
            <p:cNvPr id="715" name="Google Shape;715;p55"/>
            <p:cNvCxnSpPr/>
            <p:nvPr/>
          </p:nvCxnSpPr>
          <p:spPr>
            <a:xfrm flipH="1" rot="10800000">
              <a:off x="3987015" y="2220399"/>
              <a:ext cx="389877" cy="12802"/>
            </a:xfrm>
            <a:prstGeom prst="straightConnector1">
              <a:avLst/>
            </a:prstGeom>
            <a:noFill/>
            <a:ln cap="flat" cmpd="sng" w="12700">
              <a:solidFill>
                <a:schemeClr val="dk1"/>
              </a:solidFill>
              <a:prstDash val="solid"/>
              <a:round/>
              <a:headEnd len="sm" w="sm" type="none"/>
              <a:tailEnd len="med" w="med" type="triangle"/>
            </a:ln>
          </p:spPr>
        </p:cxnSp>
        <p:sp>
          <p:nvSpPr>
            <p:cNvPr id="716" name="Google Shape;716;p55"/>
            <p:cNvSpPr/>
            <p:nvPr/>
          </p:nvSpPr>
          <p:spPr>
            <a:xfrm>
              <a:off x="4382209" y="2105184"/>
              <a:ext cx="449245" cy="243234"/>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Yes </a:t>
              </a:r>
              <a:endParaRPr/>
            </a:p>
          </p:txBody>
        </p:sp>
        <p:cxnSp>
          <p:nvCxnSpPr>
            <p:cNvPr id="717" name="Google Shape;717;p55"/>
            <p:cNvCxnSpPr/>
            <p:nvPr/>
          </p:nvCxnSpPr>
          <p:spPr>
            <a:xfrm>
              <a:off x="1791297" y="2506306"/>
              <a:ext cx="0" cy="145087"/>
            </a:xfrm>
            <a:prstGeom prst="straightConnector1">
              <a:avLst/>
            </a:prstGeom>
            <a:noFill/>
            <a:ln cap="flat" cmpd="sng" w="12700">
              <a:solidFill>
                <a:schemeClr val="dk1"/>
              </a:solidFill>
              <a:prstDash val="solid"/>
              <a:round/>
              <a:headEnd len="sm" w="sm" type="none"/>
              <a:tailEnd len="med" w="med" type="triangle"/>
            </a:ln>
          </p:spPr>
        </p:cxnSp>
        <p:sp>
          <p:nvSpPr>
            <p:cNvPr id="718" name="Google Shape;718;p55"/>
            <p:cNvSpPr/>
            <p:nvPr/>
          </p:nvSpPr>
          <p:spPr>
            <a:xfrm>
              <a:off x="1612308" y="2648549"/>
              <a:ext cx="342915" cy="184915"/>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a:t>
              </a:r>
              <a:endParaRPr/>
            </a:p>
          </p:txBody>
        </p:sp>
        <p:sp>
          <p:nvSpPr>
            <p:cNvPr id="719" name="Google Shape;719;p55"/>
            <p:cNvSpPr/>
            <p:nvPr/>
          </p:nvSpPr>
          <p:spPr>
            <a:xfrm>
              <a:off x="700526" y="2957214"/>
              <a:ext cx="3676366" cy="455175"/>
            </a:xfrm>
            <a:prstGeom prst="roundRect">
              <a:avLst>
                <a:gd fmla="val 16667" name="adj"/>
              </a:avLst>
            </a:prstGeom>
            <a:solidFill>
              <a:srgbClr val="CCFF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Could contamination with identified hazard (s) occur in excess of acceptable level (s) or could these increase to unacceptable levels? </a:t>
              </a:r>
              <a:r>
                <a:rPr b="0" baseline="30000" i="0" lang="en-US" sz="1600" u="none" cap="none" strike="noStrike">
                  <a:solidFill>
                    <a:srgbClr val="000000"/>
                  </a:solidFill>
                  <a:latin typeface="Times New Roman"/>
                  <a:ea typeface="Times New Roman"/>
                  <a:cs typeface="Times New Roman"/>
                  <a:sym typeface="Times New Roman"/>
                </a:rPr>
                <a:t>2</a:t>
              </a:r>
              <a:endParaRPr/>
            </a:p>
          </p:txBody>
        </p:sp>
        <p:cxnSp>
          <p:nvCxnSpPr>
            <p:cNvPr id="720" name="Google Shape;720;p55"/>
            <p:cNvCxnSpPr/>
            <p:nvPr/>
          </p:nvCxnSpPr>
          <p:spPr>
            <a:xfrm>
              <a:off x="1791297" y="2814971"/>
              <a:ext cx="0" cy="129441"/>
            </a:xfrm>
            <a:prstGeom prst="straightConnector1">
              <a:avLst/>
            </a:prstGeom>
            <a:noFill/>
            <a:ln cap="flat" cmpd="sng" w="12700">
              <a:solidFill>
                <a:schemeClr val="dk1"/>
              </a:solidFill>
              <a:prstDash val="solid"/>
              <a:round/>
              <a:headEnd len="sm" w="sm" type="none"/>
              <a:tailEnd len="med" w="med" type="triangle"/>
            </a:ln>
          </p:spPr>
        </p:cxnSp>
        <p:cxnSp>
          <p:nvCxnSpPr>
            <p:cNvPr id="721" name="Google Shape;721;p55"/>
            <p:cNvCxnSpPr/>
            <p:nvPr/>
          </p:nvCxnSpPr>
          <p:spPr>
            <a:xfrm>
              <a:off x="1171923" y="3412388"/>
              <a:ext cx="0" cy="226165"/>
            </a:xfrm>
            <a:prstGeom prst="straightConnector1">
              <a:avLst/>
            </a:prstGeom>
            <a:noFill/>
            <a:ln cap="flat" cmpd="sng" w="12700">
              <a:solidFill>
                <a:schemeClr val="dk1"/>
              </a:solidFill>
              <a:prstDash val="solid"/>
              <a:round/>
              <a:headEnd len="sm" w="sm" type="none"/>
              <a:tailEnd len="med" w="med" type="triangle"/>
            </a:ln>
          </p:spPr>
        </p:cxnSp>
        <p:sp>
          <p:nvSpPr>
            <p:cNvPr id="722" name="Google Shape;722;p55"/>
            <p:cNvSpPr txBox="1"/>
            <p:nvPr/>
          </p:nvSpPr>
          <p:spPr>
            <a:xfrm>
              <a:off x="344562" y="1963050"/>
              <a:ext cx="306761" cy="303357"/>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Q 2</a:t>
              </a:r>
              <a:endParaRPr/>
            </a:p>
          </p:txBody>
        </p:sp>
        <p:sp>
          <p:nvSpPr>
            <p:cNvPr id="723" name="Google Shape;723;p55"/>
            <p:cNvSpPr txBox="1"/>
            <p:nvPr/>
          </p:nvSpPr>
          <p:spPr>
            <a:xfrm>
              <a:off x="325466" y="2940044"/>
              <a:ext cx="334504" cy="303357"/>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600" u="none" cap="none" strike="noStrike">
                  <a:solidFill>
                    <a:schemeClr val="dk1"/>
                  </a:solidFill>
                  <a:latin typeface="Arial"/>
                  <a:ea typeface="Arial"/>
                  <a:cs typeface="Arial"/>
                  <a:sym typeface="Arial"/>
                </a:rPr>
                <a:t>Q 3</a:t>
              </a:r>
              <a:endParaRPr/>
            </a:p>
          </p:txBody>
        </p:sp>
        <p:sp>
          <p:nvSpPr>
            <p:cNvPr id="724" name="Google Shape;724;p55"/>
            <p:cNvSpPr/>
            <p:nvPr/>
          </p:nvSpPr>
          <p:spPr>
            <a:xfrm>
              <a:off x="900781" y="3630019"/>
              <a:ext cx="527221" cy="224743"/>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Yes</a:t>
              </a:r>
              <a:endParaRPr/>
            </a:p>
          </p:txBody>
        </p:sp>
        <p:cxnSp>
          <p:nvCxnSpPr>
            <p:cNvPr id="725" name="Google Shape;725;p55"/>
            <p:cNvCxnSpPr/>
            <p:nvPr/>
          </p:nvCxnSpPr>
          <p:spPr>
            <a:xfrm>
              <a:off x="1797499" y="3389630"/>
              <a:ext cx="0" cy="248924"/>
            </a:xfrm>
            <a:prstGeom prst="straightConnector1">
              <a:avLst/>
            </a:prstGeom>
            <a:noFill/>
            <a:ln cap="flat" cmpd="sng" w="12700">
              <a:solidFill>
                <a:schemeClr val="dk1"/>
              </a:solidFill>
              <a:prstDash val="solid"/>
              <a:round/>
              <a:headEnd len="sm" w="sm" type="none"/>
              <a:tailEnd len="med" w="med" type="triangle"/>
            </a:ln>
          </p:spPr>
        </p:cxnSp>
        <p:sp>
          <p:nvSpPr>
            <p:cNvPr id="726" name="Google Shape;726;p55"/>
            <p:cNvSpPr/>
            <p:nvPr/>
          </p:nvSpPr>
          <p:spPr>
            <a:xfrm>
              <a:off x="1609649" y="3634286"/>
              <a:ext cx="345573" cy="220476"/>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a:t>
              </a:r>
              <a:endParaRPr/>
            </a:p>
          </p:txBody>
        </p:sp>
        <p:cxnSp>
          <p:nvCxnSpPr>
            <p:cNvPr id="727" name="Google Shape;727;p55"/>
            <p:cNvCxnSpPr/>
            <p:nvPr/>
          </p:nvCxnSpPr>
          <p:spPr>
            <a:xfrm>
              <a:off x="1955222" y="3736700"/>
              <a:ext cx="362409" cy="0"/>
            </a:xfrm>
            <a:prstGeom prst="straightConnector1">
              <a:avLst/>
            </a:prstGeom>
            <a:noFill/>
            <a:ln cap="flat" cmpd="sng" w="12700">
              <a:solidFill>
                <a:schemeClr val="dk1"/>
              </a:solidFill>
              <a:prstDash val="solid"/>
              <a:round/>
              <a:headEnd len="sm" w="sm" type="none"/>
              <a:tailEnd len="med" w="med" type="triangle"/>
            </a:ln>
          </p:spPr>
        </p:cxnSp>
        <p:sp>
          <p:nvSpPr>
            <p:cNvPr id="728" name="Google Shape;728;p55"/>
            <p:cNvSpPr/>
            <p:nvPr/>
          </p:nvSpPr>
          <p:spPr>
            <a:xfrm>
              <a:off x="2314973" y="3622907"/>
              <a:ext cx="686716" cy="231855"/>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Not a CCP</a:t>
              </a:r>
              <a:endParaRPr/>
            </a:p>
          </p:txBody>
        </p:sp>
        <p:cxnSp>
          <p:nvCxnSpPr>
            <p:cNvPr id="729" name="Google Shape;729;p55"/>
            <p:cNvCxnSpPr/>
            <p:nvPr/>
          </p:nvCxnSpPr>
          <p:spPr>
            <a:xfrm>
              <a:off x="3001689" y="3743813"/>
              <a:ext cx="361523" cy="0"/>
            </a:xfrm>
            <a:prstGeom prst="straightConnector1">
              <a:avLst/>
            </a:prstGeom>
            <a:noFill/>
            <a:ln cap="flat" cmpd="sng" w="12700">
              <a:solidFill>
                <a:schemeClr val="dk1"/>
              </a:solidFill>
              <a:prstDash val="solid"/>
              <a:round/>
              <a:headEnd len="sm" w="sm" type="none"/>
              <a:tailEnd len="med" w="med" type="triangle"/>
            </a:ln>
          </p:spPr>
        </p:cxnSp>
        <p:sp>
          <p:nvSpPr>
            <p:cNvPr id="730" name="Google Shape;730;p55"/>
            <p:cNvSpPr/>
            <p:nvPr/>
          </p:nvSpPr>
          <p:spPr>
            <a:xfrm>
              <a:off x="3363211" y="3631441"/>
              <a:ext cx="623804" cy="211941"/>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Stop (1)</a:t>
              </a:r>
              <a:endParaRPr/>
            </a:p>
          </p:txBody>
        </p:sp>
        <p:cxnSp>
          <p:nvCxnSpPr>
            <p:cNvPr id="731" name="Google Shape;731;p55"/>
            <p:cNvCxnSpPr/>
            <p:nvPr/>
          </p:nvCxnSpPr>
          <p:spPr>
            <a:xfrm>
              <a:off x="1165721" y="3843382"/>
              <a:ext cx="0" cy="193449"/>
            </a:xfrm>
            <a:prstGeom prst="straightConnector1">
              <a:avLst/>
            </a:prstGeom>
            <a:noFill/>
            <a:ln cap="flat" cmpd="sng" w="12700">
              <a:solidFill>
                <a:schemeClr val="dk1"/>
              </a:solidFill>
              <a:prstDash val="solid"/>
              <a:round/>
              <a:headEnd len="sm" w="sm" type="none"/>
              <a:tailEnd len="med" w="med" type="triangle"/>
            </a:ln>
          </p:spPr>
        </p:cxnSp>
        <p:sp>
          <p:nvSpPr>
            <p:cNvPr id="732" name="Google Shape;732;p55"/>
            <p:cNvSpPr/>
            <p:nvPr/>
          </p:nvSpPr>
          <p:spPr>
            <a:xfrm>
              <a:off x="700526" y="4042521"/>
              <a:ext cx="3637378" cy="517761"/>
            </a:xfrm>
            <a:prstGeom prst="roundRect">
              <a:avLst>
                <a:gd fmla="val 16667" name="adj"/>
              </a:avLst>
            </a:prstGeom>
            <a:solidFill>
              <a:srgbClr val="CCFF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Will a subsequent step eliminate identified hazard(s) or reduce likely occurrence to an acceptable level ? </a:t>
              </a:r>
              <a:r>
                <a:rPr b="0" baseline="30000" i="0" lang="en-US" sz="1600" u="none" cap="none" strike="noStrike">
                  <a:solidFill>
                    <a:srgbClr val="000000"/>
                  </a:solidFill>
                  <a:latin typeface="Times New Roman"/>
                  <a:ea typeface="Times New Roman"/>
                  <a:cs typeface="Times New Roman"/>
                  <a:sym typeface="Times New Roman"/>
                </a:rPr>
                <a:t>2</a:t>
              </a:r>
              <a:endParaRPr/>
            </a:p>
          </p:txBody>
        </p:sp>
        <p:sp>
          <p:nvSpPr>
            <p:cNvPr id="733" name="Google Shape;733;p55"/>
            <p:cNvSpPr txBox="1"/>
            <p:nvPr/>
          </p:nvSpPr>
          <p:spPr>
            <a:xfrm>
              <a:off x="312421" y="4035746"/>
              <a:ext cx="338901" cy="303357"/>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600" u="none" cap="none" strike="noStrike">
                  <a:solidFill>
                    <a:schemeClr val="dk1"/>
                  </a:solidFill>
                  <a:latin typeface="Arial"/>
                  <a:ea typeface="Arial"/>
                  <a:cs typeface="Arial"/>
                  <a:sym typeface="Arial"/>
                </a:rPr>
                <a:t>Q 4</a:t>
              </a:r>
              <a:endParaRPr/>
            </a:p>
          </p:txBody>
        </p:sp>
        <p:cxnSp>
          <p:nvCxnSpPr>
            <p:cNvPr id="734" name="Google Shape;734;p55"/>
            <p:cNvCxnSpPr/>
            <p:nvPr/>
          </p:nvCxnSpPr>
          <p:spPr>
            <a:xfrm>
              <a:off x="1155088" y="4581619"/>
              <a:ext cx="0" cy="257459"/>
            </a:xfrm>
            <a:prstGeom prst="straightConnector1">
              <a:avLst/>
            </a:prstGeom>
            <a:noFill/>
            <a:ln cap="flat" cmpd="sng" w="12700">
              <a:solidFill>
                <a:schemeClr val="dk1"/>
              </a:solidFill>
              <a:prstDash val="solid"/>
              <a:round/>
              <a:headEnd len="sm" w="sm" type="none"/>
              <a:tailEnd len="med" w="med" type="triangle"/>
            </a:ln>
          </p:spPr>
        </p:cxnSp>
        <p:sp>
          <p:nvSpPr>
            <p:cNvPr id="735" name="Google Shape;735;p55"/>
            <p:cNvSpPr/>
            <p:nvPr/>
          </p:nvSpPr>
          <p:spPr>
            <a:xfrm>
              <a:off x="900781" y="4831965"/>
              <a:ext cx="527221" cy="214786"/>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Yes</a:t>
              </a:r>
              <a:endParaRPr/>
            </a:p>
          </p:txBody>
        </p:sp>
        <p:cxnSp>
          <p:nvCxnSpPr>
            <p:cNvPr id="736" name="Google Shape;736;p55"/>
            <p:cNvCxnSpPr/>
            <p:nvPr/>
          </p:nvCxnSpPr>
          <p:spPr>
            <a:xfrm>
              <a:off x="1796613" y="4553170"/>
              <a:ext cx="0" cy="285907"/>
            </a:xfrm>
            <a:prstGeom prst="straightConnector1">
              <a:avLst/>
            </a:prstGeom>
            <a:noFill/>
            <a:ln cap="flat" cmpd="sng" w="12700">
              <a:solidFill>
                <a:schemeClr val="dk1"/>
              </a:solidFill>
              <a:prstDash val="solid"/>
              <a:round/>
              <a:headEnd len="sm" w="sm" type="none"/>
              <a:tailEnd len="med" w="med" type="triangle"/>
            </a:ln>
          </p:spPr>
        </p:cxnSp>
        <p:sp>
          <p:nvSpPr>
            <p:cNvPr id="737" name="Google Shape;737;p55"/>
            <p:cNvSpPr/>
            <p:nvPr/>
          </p:nvSpPr>
          <p:spPr>
            <a:xfrm>
              <a:off x="1610536" y="4831965"/>
              <a:ext cx="344687" cy="217631"/>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a:t>
              </a:r>
              <a:endParaRPr/>
            </a:p>
          </p:txBody>
        </p:sp>
        <p:sp>
          <p:nvSpPr>
            <p:cNvPr id="738" name="Google Shape;738;p55"/>
            <p:cNvSpPr/>
            <p:nvPr/>
          </p:nvSpPr>
          <p:spPr>
            <a:xfrm>
              <a:off x="2792573" y="4833388"/>
              <a:ext cx="1850145" cy="250346"/>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CRITICAL CONTROL POINT</a:t>
              </a:r>
              <a:endParaRPr/>
            </a:p>
          </p:txBody>
        </p:sp>
        <p:cxnSp>
          <p:nvCxnSpPr>
            <p:cNvPr id="739" name="Google Shape;739;p55"/>
            <p:cNvCxnSpPr/>
            <p:nvPr/>
          </p:nvCxnSpPr>
          <p:spPr>
            <a:xfrm flipH="1">
              <a:off x="4513349" y="2362641"/>
              <a:ext cx="20380" cy="2452254"/>
            </a:xfrm>
            <a:prstGeom prst="straightConnector1">
              <a:avLst/>
            </a:prstGeom>
            <a:noFill/>
            <a:ln cap="flat" cmpd="sng" w="12700">
              <a:solidFill>
                <a:schemeClr val="dk1"/>
              </a:solidFill>
              <a:prstDash val="solid"/>
              <a:round/>
              <a:headEnd len="sm" w="sm" type="none"/>
              <a:tailEnd len="med" w="med" type="triangle"/>
            </a:ln>
          </p:spPr>
        </p:cxnSp>
        <p:sp>
          <p:nvSpPr>
            <p:cNvPr id="740" name="Google Shape;740;p55"/>
            <p:cNvSpPr/>
            <p:nvPr/>
          </p:nvSpPr>
          <p:spPr>
            <a:xfrm>
              <a:off x="700526" y="5369640"/>
              <a:ext cx="736337" cy="338536"/>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Not a CCP</a:t>
              </a:r>
              <a:endParaRPr/>
            </a:p>
          </p:txBody>
        </p:sp>
        <p:cxnSp>
          <p:nvCxnSpPr>
            <p:cNvPr id="741" name="Google Shape;741;p55"/>
            <p:cNvCxnSpPr/>
            <p:nvPr/>
          </p:nvCxnSpPr>
          <p:spPr>
            <a:xfrm>
              <a:off x="1434204" y="5483434"/>
              <a:ext cx="276458" cy="0"/>
            </a:xfrm>
            <a:prstGeom prst="straightConnector1">
              <a:avLst/>
            </a:prstGeom>
            <a:noFill/>
            <a:ln cap="flat" cmpd="sng" w="12700">
              <a:solidFill>
                <a:schemeClr val="dk1"/>
              </a:solidFill>
              <a:prstDash val="solid"/>
              <a:round/>
              <a:headEnd len="sm" w="sm" type="none"/>
              <a:tailEnd len="med" w="med" type="triangle"/>
            </a:ln>
          </p:spPr>
        </p:cxnSp>
        <p:sp>
          <p:nvSpPr>
            <p:cNvPr id="742" name="Google Shape;742;p55"/>
            <p:cNvSpPr/>
            <p:nvPr/>
          </p:nvSpPr>
          <p:spPr>
            <a:xfrm>
              <a:off x="1715094" y="5392399"/>
              <a:ext cx="661019" cy="196294"/>
            </a:xfrm>
            <a:prstGeom prst="roundRect">
              <a:avLst>
                <a:gd fmla="val 16667" name="adj"/>
              </a:avLst>
            </a:prstGeom>
            <a:solidFill>
              <a:srgbClr val="CCE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Stop (1)</a:t>
              </a:r>
              <a:endParaRPr/>
            </a:p>
          </p:txBody>
        </p:sp>
        <p:cxnSp>
          <p:nvCxnSpPr>
            <p:cNvPr id="743" name="Google Shape;743;p55"/>
            <p:cNvCxnSpPr/>
            <p:nvPr/>
          </p:nvCxnSpPr>
          <p:spPr>
            <a:xfrm>
              <a:off x="1955222" y="4958561"/>
              <a:ext cx="837350" cy="0"/>
            </a:xfrm>
            <a:prstGeom prst="straightConnector1">
              <a:avLst/>
            </a:prstGeom>
            <a:noFill/>
            <a:ln cap="flat" cmpd="sng" w="12700">
              <a:solidFill>
                <a:schemeClr val="dk1"/>
              </a:solidFill>
              <a:prstDash val="solid"/>
              <a:round/>
              <a:headEnd len="sm" w="sm" type="none"/>
              <a:tailEnd len="med" w="med" type="triangle"/>
            </a:ln>
          </p:spPr>
        </p:cxnSp>
        <p:cxnSp>
          <p:nvCxnSpPr>
            <p:cNvPr id="744" name="Google Shape;744;p55"/>
            <p:cNvCxnSpPr/>
            <p:nvPr/>
          </p:nvCxnSpPr>
          <p:spPr>
            <a:xfrm>
              <a:off x="1155088" y="5046751"/>
              <a:ext cx="0" cy="322889"/>
            </a:xfrm>
            <a:prstGeom prst="straightConnector1">
              <a:avLst/>
            </a:prstGeom>
            <a:noFill/>
            <a:ln cap="flat" cmpd="sng" w="12700">
              <a:solidFill>
                <a:schemeClr val="dk1"/>
              </a:solidFill>
              <a:prstDash val="solid"/>
              <a:round/>
              <a:headEnd len="sm" w="sm" type="none"/>
              <a:tailEnd len="med" w="med" type="triangle"/>
            </a:ln>
          </p:spPr>
        </p:cxnSp>
        <p:sp>
          <p:nvSpPr>
            <p:cNvPr id="745" name="Google Shape;745;p55"/>
            <p:cNvSpPr txBox="1"/>
            <p:nvPr/>
          </p:nvSpPr>
          <p:spPr>
            <a:xfrm>
              <a:off x="4181953" y="59874"/>
              <a:ext cx="1597374" cy="523966"/>
            </a:xfrm>
            <a:prstGeom prst="rect">
              <a:avLst/>
            </a:prstGeom>
            <a:solidFill>
              <a:srgbClr val="99CCFF"/>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Answer questions in sequence</a:t>
              </a:r>
              <a:endParaRPr/>
            </a:p>
          </p:txBody>
        </p:sp>
      </p:grpSp>
      <p:sp>
        <p:nvSpPr>
          <p:cNvPr id="746" name="Google Shape;746;p55"/>
          <p:cNvSpPr txBox="1"/>
          <p:nvPr/>
        </p:nvSpPr>
        <p:spPr>
          <a:xfrm rot="-5400000">
            <a:off x="-1813888" y="3372714"/>
            <a:ext cx="548798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 EXAMPLE  OF  DECISION  TREE  TO IDENTIFY  CCPs</a:t>
            </a:r>
            <a:endParaRPr/>
          </a:p>
        </p:txBody>
      </p:sp>
      <p:cxnSp>
        <p:nvCxnSpPr>
          <p:cNvPr id="747" name="Google Shape;747;p55"/>
          <p:cNvCxnSpPr/>
          <p:nvPr/>
        </p:nvCxnSpPr>
        <p:spPr>
          <a:xfrm>
            <a:off x="7986714" y="1639888"/>
            <a:ext cx="503237" cy="0"/>
          </a:xfrm>
          <a:prstGeom prst="straightConnector1">
            <a:avLst/>
          </a:prstGeom>
          <a:noFill/>
          <a:ln cap="flat" cmpd="sng" w="12700">
            <a:solidFill>
              <a:schemeClr val="dk1"/>
            </a:solidFill>
            <a:prstDash val="solid"/>
            <a:round/>
            <a:headEnd len="sm" w="sm" type="none"/>
            <a:tailEnd len="med" w="med" type="stealth"/>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6"/>
          <p:cNvSpPr txBox="1"/>
          <p:nvPr>
            <p:ph type="title"/>
          </p:nvPr>
        </p:nvSpPr>
        <p:spPr>
          <a:xfrm>
            <a:off x="1743364" y="1066800"/>
            <a:ext cx="8229600" cy="24368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chemeClr val="dk1"/>
                </a:solidFill>
              </a:rPr>
              <a:t>Establish critical limits for each CCP (principle 3) - as per product and process</a:t>
            </a:r>
            <a:br>
              <a:rPr lang="en-US" sz="2000">
                <a:solidFill>
                  <a:srgbClr val="FFC000"/>
                </a:solidFill>
              </a:rPr>
            </a:br>
            <a:br>
              <a:rPr lang="en-US" sz="2000">
                <a:solidFill>
                  <a:srgbClr val="FFC000"/>
                </a:solidFill>
              </a:rPr>
            </a:br>
            <a:r>
              <a:rPr lang="en-US" sz="2000">
                <a:solidFill>
                  <a:srgbClr val="FF0000"/>
                </a:solidFill>
              </a:rPr>
              <a:t>Chlorine concentration: 80 ppm , </a:t>
            </a:r>
            <a:br>
              <a:rPr lang="en-US" sz="2000">
                <a:solidFill>
                  <a:srgbClr val="FF0000"/>
                </a:solidFill>
              </a:rPr>
            </a:br>
            <a:br>
              <a:rPr lang="en-US" sz="2000">
                <a:solidFill>
                  <a:srgbClr val="FF0000"/>
                </a:solidFill>
              </a:rPr>
            </a:br>
            <a:r>
              <a:rPr lang="en-US" sz="2000">
                <a:solidFill>
                  <a:srgbClr val="FF0000"/>
                </a:solidFill>
              </a:rPr>
              <a:t>Preservatives – as per regulatory requirement, </a:t>
            </a:r>
            <a:br>
              <a:rPr lang="en-US" sz="2000">
                <a:solidFill>
                  <a:srgbClr val="FF0000"/>
                </a:solidFill>
              </a:rPr>
            </a:br>
            <a:br>
              <a:rPr lang="en-US" sz="2000">
                <a:solidFill>
                  <a:srgbClr val="FF0000"/>
                </a:solidFill>
              </a:rPr>
            </a:br>
            <a:r>
              <a:rPr lang="en-US" sz="2000">
                <a:solidFill>
                  <a:srgbClr val="FF0000"/>
                </a:solidFill>
              </a:rPr>
              <a:t>Temperature: 4</a:t>
            </a:r>
            <a:r>
              <a:rPr baseline="30000" lang="en-US" sz="2000">
                <a:solidFill>
                  <a:srgbClr val="FF0000"/>
                </a:solidFill>
              </a:rPr>
              <a:t>0</a:t>
            </a:r>
            <a:r>
              <a:rPr lang="en-US" sz="2000">
                <a:solidFill>
                  <a:srgbClr val="FF0000"/>
                </a:solidFill>
              </a:rPr>
              <a:t>C </a:t>
            </a:r>
            <a:endParaRPr/>
          </a:p>
        </p:txBody>
      </p:sp>
      <p:sp>
        <p:nvSpPr>
          <p:cNvPr id="753" name="Google Shape;753;p56"/>
          <p:cNvSpPr txBox="1"/>
          <p:nvPr/>
        </p:nvSpPr>
        <p:spPr>
          <a:xfrm>
            <a:off x="1722582" y="3684586"/>
            <a:ext cx="7467600" cy="40011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Arial"/>
                <a:ea typeface="Arial"/>
                <a:cs typeface="Arial"/>
                <a:sym typeface="Arial"/>
              </a:rPr>
              <a:t>Establish Monitoring procedures (principle 4)</a:t>
            </a:r>
            <a:endParaRPr b="0" i="0" sz="2000" u="none" cap="none" strike="noStrike">
              <a:solidFill>
                <a:schemeClr val="dk1"/>
              </a:solidFill>
              <a:latin typeface="Arial"/>
              <a:ea typeface="Arial"/>
              <a:cs typeface="Arial"/>
              <a:sym typeface="Arial"/>
            </a:endParaRPr>
          </a:p>
        </p:txBody>
      </p:sp>
      <p:graphicFrame>
        <p:nvGraphicFramePr>
          <p:cNvPr id="754" name="Google Shape;754;p56"/>
          <p:cNvGraphicFramePr/>
          <p:nvPr/>
        </p:nvGraphicFramePr>
        <p:xfrm>
          <a:off x="1722582" y="4344986"/>
          <a:ext cx="3000000" cy="3000000"/>
        </p:xfrm>
        <a:graphic>
          <a:graphicData uri="http://schemas.openxmlformats.org/drawingml/2006/table">
            <a:tbl>
              <a:tblPr>
                <a:noFill/>
                <a:tableStyleId>{B111A0CD-7FE8-4FF1-84E4-8ECF8684BCC4}</a:tableStyleId>
              </a:tblPr>
              <a:tblGrid>
                <a:gridCol w="1325425"/>
                <a:gridCol w="960575"/>
                <a:gridCol w="1177500"/>
                <a:gridCol w="966250"/>
                <a:gridCol w="1028325"/>
                <a:gridCol w="981875"/>
                <a:gridCol w="801250"/>
                <a:gridCol w="1064575"/>
              </a:tblGrid>
              <a:tr h="355675">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gridSpan="5">
                  <a:txBody>
                    <a:bodyPr/>
                    <a:lstStyle/>
                    <a:p>
                      <a:pPr indent="0" lvl="0" marL="0" marR="0" rtl="0" algn="l">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Monitoring Procedures</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hMerge="1"/>
                <a:tc hMerge="1"/>
                <a:tc hMerge="1"/>
                <a:tc hMerge="1"/>
              </a:tr>
              <a:tr h="785750">
                <a:tc>
                  <a:txBody>
                    <a:bodyPr/>
                    <a:lstStyle/>
                    <a:p>
                      <a:pPr indent="0" lvl="0" marL="0" marR="0" rtl="0" algn="l">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Processing steps</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CCP</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Control measures</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Who</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When</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What</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How</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r>
              <a:tr h="687425">
                <a:tc>
                  <a:txBody>
                    <a:bodyPr/>
                    <a:lstStyle/>
                    <a:p>
                      <a:pPr indent="0" lvl="0" marL="0" marR="0" rtl="0" algn="l">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txBody>
                  <a:tcPr marT="16600" marB="16600" marR="33775" marL="337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r>
            </a:tbl>
          </a:graphicData>
        </a:graphic>
      </p:graphicFrame>
      <p:sp>
        <p:nvSpPr>
          <p:cNvPr id="755" name="Google Shape;755;p5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7"/>
          <p:cNvSpPr txBox="1"/>
          <p:nvPr>
            <p:ph type="title"/>
          </p:nvPr>
        </p:nvSpPr>
        <p:spPr>
          <a:xfrm>
            <a:off x="1778000" y="778525"/>
            <a:ext cx="8229600" cy="7921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solidFill>
                  <a:schemeClr val="dk1"/>
                </a:solidFill>
              </a:rPr>
              <a:t>Establish Corrective actions. (Principle 5)</a:t>
            </a:r>
            <a:endParaRPr/>
          </a:p>
        </p:txBody>
      </p:sp>
      <p:graphicFrame>
        <p:nvGraphicFramePr>
          <p:cNvPr id="761" name="Google Shape;761;p57"/>
          <p:cNvGraphicFramePr/>
          <p:nvPr/>
        </p:nvGraphicFramePr>
        <p:xfrm>
          <a:off x="1778000" y="1420955"/>
          <a:ext cx="3000000" cy="3000000"/>
        </p:xfrm>
        <a:graphic>
          <a:graphicData uri="http://schemas.openxmlformats.org/drawingml/2006/table">
            <a:tbl>
              <a:tblPr bandRow="1" firstRow="1">
                <a:noFill/>
                <a:tableStyleId>{F0A2E05A-6C07-47FF-8663-306E4EB6BF2C}</a:tableStyleId>
              </a:tblPr>
              <a:tblGrid>
                <a:gridCol w="1981200"/>
                <a:gridCol w="6248400"/>
              </a:tblGrid>
              <a:tr h="370800">
                <a:tc>
                  <a:txBody>
                    <a:bodyPr/>
                    <a:lstStyle/>
                    <a:p>
                      <a:pPr indent="0" lvl="0" marL="0" marR="0" rtl="0" algn="l">
                        <a:spcBef>
                          <a:spcPts val="0"/>
                        </a:spcBef>
                        <a:spcAft>
                          <a:spcPts val="0"/>
                        </a:spcAft>
                        <a:buNone/>
                      </a:pPr>
                      <a:r>
                        <a:rPr lang="en-US" sz="1800">
                          <a:solidFill>
                            <a:schemeClr val="dk1"/>
                          </a:solidFill>
                        </a:rPr>
                        <a:t>Processing steps</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Corrective actions</a:t>
                      </a:r>
                      <a:endParaRPr/>
                    </a:p>
                  </a:txBody>
                  <a:tcPr marT="45725" marB="45725" marR="91450" marL="91450"/>
                </a:tc>
              </a:tr>
              <a:tr h="370800">
                <a:tc>
                  <a:txBody>
                    <a:bodyPr/>
                    <a:lstStyle/>
                    <a:p>
                      <a:pPr indent="0" lvl="0" marL="0" marR="0" rtl="0" algn="l">
                        <a:spcBef>
                          <a:spcPts val="0"/>
                        </a:spcBef>
                        <a:spcAft>
                          <a:spcPts val="0"/>
                        </a:spcAft>
                        <a:buNone/>
                      </a:pPr>
                      <a:r>
                        <a:rPr lang="en-US" sz="1800"/>
                        <a:t>Receiving</a:t>
                      </a:r>
                      <a:endParaRPr/>
                    </a:p>
                  </a:txBody>
                  <a:tcPr marT="45725" marB="45725" marR="91450" marL="91450"/>
                </a:tc>
                <a:tc>
                  <a:txBody>
                    <a:bodyPr/>
                    <a:lstStyle/>
                    <a:p>
                      <a:pPr indent="0" lvl="0" marL="0" marR="0" rtl="0" algn="l">
                        <a:spcBef>
                          <a:spcPts val="0"/>
                        </a:spcBef>
                        <a:spcAft>
                          <a:spcPts val="0"/>
                        </a:spcAft>
                        <a:buNone/>
                      </a:pPr>
                      <a:r>
                        <a:rPr lang="en-US" sz="1800"/>
                        <a:t>Skilled</a:t>
                      </a:r>
                      <a:r>
                        <a:rPr lang="en-US" sz="1800"/>
                        <a:t> operator for handling of equipment</a:t>
                      </a:r>
                      <a:endParaRPr sz="1800"/>
                    </a:p>
                  </a:txBody>
                  <a:tcPr marT="45725" marB="45725" marR="91450" marL="91450"/>
                </a:tc>
              </a:tr>
              <a:tr h="640000">
                <a:tc>
                  <a:txBody>
                    <a:bodyPr/>
                    <a:lstStyle/>
                    <a:p>
                      <a:pPr indent="0" lvl="0" marL="0" marR="0" rtl="0" algn="l">
                        <a:spcBef>
                          <a:spcPts val="0"/>
                        </a:spcBef>
                        <a:spcAft>
                          <a:spcPts val="0"/>
                        </a:spcAft>
                        <a:buNone/>
                      </a:pPr>
                      <a:r>
                        <a:rPr lang="en-US" sz="1800"/>
                        <a:t>Washing</a:t>
                      </a:r>
                      <a:endParaRPr/>
                    </a:p>
                  </a:txBody>
                  <a:tcPr marT="45725" marB="45725" marR="91450" marL="91450"/>
                </a:tc>
                <a:tc>
                  <a:txBody>
                    <a:bodyPr/>
                    <a:lstStyle/>
                    <a:p>
                      <a:pPr indent="0" lvl="0" marL="0" marR="0" rtl="0" algn="l">
                        <a:spcBef>
                          <a:spcPts val="0"/>
                        </a:spcBef>
                        <a:spcAft>
                          <a:spcPts val="0"/>
                        </a:spcAft>
                        <a:buNone/>
                      </a:pPr>
                      <a:r>
                        <a:rPr lang="en-US" sz="1800"/>
                        <a:t>Temp. of</a:t>
                      </a:r>
                      <a:r>
                        <a:rPr lang="en-US" sz="1800"/>
                        <a:t> water, strength of disinfectant, pH of water ; time should be measured at regular intervals. </a:t>
                      </a:r>
                      <a:endParaRPr sz="1800"/>
                    </a:p>
                  </a:txBody>
                  <a:tcPr marT="45725" marB="45725" marR="91450" marL="91450"/>
                </a:tc>
              </a:tr>
              <a:tr h="640000">
                <a:tc>
                  <a:txBody>
                    <a:bodyPr/>
                    <a:lstStyle/>
                    <a:p>
                      <a:pPr indent="0" lvl="0" marL="0" marR="0" rtl="0" algn="l">
                        <a:spcBef>
                          <a:spcPts val="0"/>
                        </a:spcBef>
                        <a:spcAft>
                          <a:spcPts val="0"/>
                        </a:spcAft>
                        <a:buNone/>
                      </a:pPr>
                      <a:r>
                        <a:rPr lang="en-US" sz="1800"/>
                        <a:t>Peeling</a:t>
                      </a:r>
                      <a:endParaRPr/>
                    </a:p>
                  </a:txBody>
                  <a:tcPr marT="45725" marB="45725" marR="91450" marL="91450"/>
                </a:tc>
                <a:tc>
                  <a:txBody>
                    <a:bodyPr/>
                    <a:lstStyle/>
                    <a:p>
                      <a:pPr indent="0" lvl="0" marL="0" marR="0" rtl="0" algn="l">
                        <a:spcBef>
                          <a:spcPts val="0"/>
                        </a:spcBef>
                        <a:spcAft>
                          <a:spcPts val="0"/>
                        </a:spcAft>
                        <a:buNone/>
                      </a:pPr>
                      <a:r>
                        <a:rPr lang="en-US" sz="1800"/>
                        <a:t>Sterilised equipment</a:t>
                      </a:r>
                      <a:r>
                        <a:rPr lang="en-US" sz="1800"/>
                        <a:t> should be used, handling with skilled operator </a:t>
                      </a:r>
                      <a:endParaRPr sz="1800"/>
                    </a:p>
                  </a:txBody>
                  <a:tcPr marT="45725" marB="45725" marR="91450" marL="91450"/>
                </a:tc>
              </a:tr>
              <a:tr h="640000">
                <a:tc>
                  <a:txBody>
                    <a:bodyPr/>
                    <a:lstStyle/>
                    <a:p>
                      <a:pPr indent="0" lvl="0" marL="0" marR="0" rtl="0" algn="l">
                        <a:spcBef>
                          <a:spcPts val="0"/>
                        </a:spcBef>
                        <a:spcAft>
                          <a:spcPts val="0"/>
                        </a:spcAft>
                        <a:buNone/>
                      </a:pPr>
                      <a:r>
                        <a:rPr lang="en-US" sz="1800"/>
                        <a:t>Cutting </a:t>
                      </a:r>
                      <a:endParaRPr/>
                    </a:p>
                  </a:txBody>
                  <a:tcPr marT="45725" marB="45725" marR="91450" marL="91450"/>
                </a:tc>
                <a:tc>
                  <a:txBody>
                    <a:bodyPr/>
                    <a:lstStyle/>
                    <a:p>
                      <a:pPr indent="0" lvl="0" marL="0" marR="0" rtl="0" algn="l">
                        <a:spcBef>
                          <a:spcPts val="0"/>
                        </a:spcBef>
                        <a:spcAft>
                          <a:spcPts val="0"/>
                        </a:spcAft>
                        <a:buNone/>
                      </a:pPr>
                      <a:r>
                        <a:rPr lang="en-US" sz="1800"/>
                        <a:t>Sterilised</a:t>
                      </a:r>
                      <a:r>
                        <a:rPr lang="en-US" sz="1800"/>
                        <a:t> equipment should be used , handling with skilled operator</a:t>
                      </a:r>
                      <a:endParaRPr sz="1800"/>
                    </a:p>
                  </a:txBody>
                  <a:tcPr marT="45725" marB="45725" marR="91450" marL="91450"/>
                </a:tc>
              </a:tr>
              <a:tr h="370800">
                <a:tc>
                  <a:txBody>
                    <a:bodyPr/>
                    <a:lstStyle/>
                    <a:p>
                      <a:pPr indent="0" lvl="0" marL="0" marR="0" rtl="0" algn="l">
                        <a:spcBef>
                          <a:spcPts val="0"/>
                        </a:spcBef>
                        <a:spcAft>
                          <a:spcPts val="0"/>
                        </a:spcAft>
                        <a:buNone/>
                      </a:pPr>
                      <a:r>
                        <a:rPr lang="en-US" sz="1800"/>
                        <a:t>Sorting</a:t>
                      </a:r>
                      <a:endParaRPr/>
                    </a:p>
                  </a:txBody>
                  <a:tcPr marT="45725" marB="45725" marR="91450" marL="91450"/>
                </a:tc>
                <a:tc>
                  <a:txBody>
                    <a:bodyPr/>
                    <a:lstStyle/>
                    <a:p>
                      <a:pPr indent="0" lvl="0" marL="0" marR="0" rtl="0" algn="l">
                        <a:spcBef>
                          <a:spcPts val="0"/>
                        </a:spcBef>
                        <a:spcAft>
                          <a:spcPts val="0"/>
                        </a:spcAft>
                        <a:buNone/>
                      </a:pPr>
                      <a:r>
                        <a:rPr lang="en-US" sz="1800"/>
                        <a:t>Visual inspection should be done at every 30 mins</a:t>
                      </a:r>
                      <a:endParaRPr sz="1800"/>
                    </a:p>
                  </a:txBody>
                  <a:tcPr marT="45725" marB="45725" marR="91450" marL="91450"/>
                </a:tc>
              </a:tr>
              <a:tr h="640000">
                <a:tc>
                  <a:txBody>
                    <a:bodyPr/>
                    <a:lstStyle/>
                    <a:p>
                      <a:pPr indent="0" lvl="0" marL="0" marR="0" rtl="0" algn="l">
                        <a:spcBef>
                          <a:spcPts val="0"/>
                        </a:spcBef>
                        <a:spcAft>
                          <a:spcPts val="0"/>
                        </a:spcAft>
                        <a:buNone/>
                      </a:pPr>
                      <a:r>
                        <a:rPr lang="en-US" sz="1800"/>
                        <a:t>Dipping</a:t>
                      </a:r>
                      <a:endParaRPr/>
                    </a:p>
                  </a:txBody>
                  <a:tcPr marT="45725" marB="45725" marR="91450" marL="91450"/>
                </a:tc>
                <a:tc>
                  <a:txBody>
                    <a:bodyPr/>
                    <a:lstStyle/>
                    <a:p>
                      <a:pPr indent="0" lvl="0" marL="0" marR="0" rtl="0" algn="l">
                        <a:spcBef>
                          <a:spcPts val="0"/>
                        </a:spcBef>
                        <a:spcAft>
                          <a:spcPts val="0"/>
                        </a:spcAft>
                        <a:buNone/>
                      </a:pPr>
                      <a:r>
                        <a:rPr lang="en-US" sz="1800"/>
                        <a:t>Strength</a:t>
                      </a:r>
                      <a:r>
                        <a:rPr lang="en-US" sz="1800"/>
                        <a:t> of anti-microbial agent/ texture preserving agent; time; temperature should be determined before and during the process</a:t>
                      </a:r>
                      <a:endParaRPr sz="1800"/>
                    </a:p>
                  </a:txBody>
                  <a:tcPr marT="45725" marB="45725" marR="91450" marL="91450"/>
                </a:tc>
              </a:tr>
              <a:tr h="370800">
                <a:tc>
                  <a:txBody>
                    <a:bodyPr/>
                    <a:lstStyle/>
                    <a:p>
                      <a:pPr indent="0" lvl="0" marL="0" marR="0" rtl="0" algn="l">
                        <a:spcBef>
                          <a:spcPts val="0"/>
                        </a:spcBef>
                        <a:spcAft>
                          <a:spcPts val="0"/>
                        </a:spcAft>
                        <a:buNone/>
                      </a:pPr>
                      <a:r>
                        <a:rPr lang="en-US" sz="1800"/>
                        <a:t>Packaging</a:t>
                      </a:r>
                      <a:endParaRPr/>
                    </a:p>
                  </a:txBody>
                  <a:tcPr marT="45725" marB="45725" marR="91450" marL="91450"/>
                </a:tc>
                <a:tc>
                  <a:txBody>
                    <a:bodyPr/>
                    <a:lstStyle/>
                    <a:p>
                      <a:pPr indent="0" lvl="0" marL="0" marR="0" rtl="0" algn="l">
                        <a:spcBef>
                          <a:spcPts val="0"/>
                        </a:spcBef>
                        <a:spcAft>
                          <a:spcPts val="0"/>
                        </a:spcAft>
                        <a:buNone/>
                      </a:pPr>
                      <a:r>
                        <a:rPr lang="en-US" sz="1800"/>
                        <a:t>Visual</a:t>
                      </a:r>
                      <a:r>
                        <a:rPr lang="en-US" sz="1800"/>
                        <a:t> inspection of every 5 lot of produce</a:t>
                      </a:r>
                      <a:endParaRPr sz="1800"/>
                    </a:p>
                  </a:txBody>
                  <a:tcPr marT="45725" marB="45725" marR="91450" marL="91450"/>
                </a:tc>
              </a:tr>
              <a:tr h="370800">
                <a:tc>
                  <a:txBody>
                    <a:bodyPr/>
                    <a:lstStyle/>
                    <a:p>
                      <a:pPr indent="0" lvl="0" marL="0" marR="0" rtl="0" algn="l">
                        <a:spcBef>
                          <a:spcPts val="0"/>
                        </a:spcBef>
                        <a:spcAft>
                          <a:spcPts val="0"/>
                        </a:spcAft>
                        <a:buNone/>
                      </a:pPr>
                      <a:r>
                        <a:rPr lang="en-US" sz="1800"/>
                        <a:t>Storage</a:t>
                      </a:r>
                      <a:endParaRPr/>
                    </a:p>
                  </a:txBody>
                  <a:tcPr marT="45725" marB="45725" marR="91450" marL="91450"/>
                </a:tc>
                <a:tc>
                  <a:txBody>
                    <a:bodyPr/>
                    <a:lstStyle/>
                    <a:p>
                      <a:pPr indent="0" lvl="0" marL="0" marR="0" rtl="0" algn="l">
                        <a:spcBef>
                          <a:spcPts val="0"/>
                        </a:spcBef>
                        <a:spcAft>
                          <a:spcPts val="0"/>
                        </a:spcAft>
                        <a:buNone/>
                      </a:pPr>
                      <a:r>
                        <a:rPr lang="en-US" sz="1800"/>
                        <a:t>Storage temperature should be maintained and checked regularly.</a:t>
                      </a:r>
                      <a:endParaRPr/>
                    </a:p>
                  </a:txBody>
                  <a:tcPr marT="45725" marB="45725" marR="91450" marL="91450"/>
                </a:tc>
              </a:tr>
              <a:tr h="370800">
                <a:tc>
                  <a:txBody>
                    <a:bodyPr/>
                    <a:lstStyle/>
                    <a:p>
                      <a:pPr indent="0" lvl="0" marL="0" marR="0" rtl="0" algn="l">
                        <a:spcBef>
                          <a:spcPts val="0"/>
                        </a:spcBef>
                        <a:spcAft>
                          <a:spcPts val="0"/>
                        </a:spcAft>
                        <a:buNone/>
                      </a:pPr>
                      <a:r>
                        <a:rPr lang="en-US" sz="1800"/>
                        <a:t>Distribution</a:t>
                      </a:r>
                      <a:endParaRPr/>
                    </a:p>
                  </a:txBody>
                  <a:tcPr marT="45725" marB="45725" marR="91450" marL="91450"/>
                </a:tc>
                <a:tc>
                  <a:txBody>
                    <a:bodyPr/>
                    <a:lstStyle/>
                    <a:p>
                      <a:pPr indent="0" lvl="0" marL="0" marR="0" rtl="0" algn="l">
                        <a:spcBef>
                          <a:spcPts val="0"/>
                        </a:spcBef>
                        <a:spcAft>
                          <a:spcPts val="0"/>
                        </a:spcAft>
                        <a:buNone/>
                      </a:pPr>
                      <a:r>
                        <a:rPr lang="en-US" sz="1800"/>
                        <a:t>Proper Handling should be in place</a:t>
                      </a:r>
                      <a:endParaRPr/>
                    </a:p>
                  </a:txBody>
                  <a:tcPr marT="45725" marB="45725" marR="91450" marL="91450"/>
                </a:tc>
              </a:tr>
            </a:tbl>
          </a:graphicData>
        </a:graphic>
      </p:graphicFrame>
      <p:sp>
        <p:nvSpPr>
          <p:cNvPr id="762" name="Google Shape;762;p5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8"/>
          <p:cNvSpPr txBox="1"/>
          <p:nvPr>
            <p:ph type="title"/>
          </p:nvPr>
        </p:nvSpPr>
        <p:spPr>
          <a:xfrm>
            <a:off x="2133600" y="990600"/>
            <a:ext cx="8229600" cy="7159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chemeClr val="dk1"/>
                </a:solidFill>
              </a:rPr>
              <a:t>Verification Planning (Principle 6)/ Clause 7.8</a:t>
            </a:r>
            <a:endParaRPr/>
          </a:p>
        </p:txBody>
      </p:sp>
      <p:sp>
        <p:nvSpPr>
          <p:cNvPr id="768" name="Google Shape;768;p58"/>
          <p:cNvSpPr txBox="1"/>
          <p:nvPr>
            <p:ph idx="1" type="body"/>
          </p:nvPr>
        </p:nvSpPr>
        <p:spPr>
          <a:xfrm>
            <a:off x="1981200" y="1600200"/>
            <a:ext cx="8229600" cy="2438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868CF"/>
              </a:buClr>
              <a:buSzPts val="2000"/>
              <a:buFont typeface="Times New Roman"/>
              <a:buChar char="•"/>
            </a:pPr>
            <a:r>
              <a:rPr b="1" lang="en-US" sz="2000">
                <a:solidFill>
                  <a:srgbClr val="6868CF"/>
                </a:solidFill>
              </a:rPr>
              <a:t>Equipment Calibration</a:t>
            </a:r>
            <a:endParaRPr/>
          </a:p>
          <a:p>
            <a:pPr indent="-342900" lvl="0" marL="342900" rtl="0" algn="l">
              <a:spcBef>
                <a:spcPts val="400"/>
              </a:spcBef>
              <a:spcAft>
                <a:spcPts val="0"/>
              </a:spcAft>
              <a:buClr>
                <a:srgbClr val="6868CF"/>
              </a:buClr>
              <a:buSzPts val="2000"/>
              <a:buFont typeface="Times New Roman"/>
              <a:buChar char="•"/>
            </a:pPr>
            <a:r>
              <a:rPr b="1" lang="en-US" sz="2000">
                <a:solidFill>
                  <a:srgbClr val="6868CF"/>
                </a:solidFill>
              </a:rPr>
              <a:t>Review of Purchase specification</a:t>
            </a:r>
            <a:endParaRPr/>
          </a:p>
          <a:p>
            <a:pPr indent="-342900" lvl="0" marL="342900" rtl="0" algn="l">
              <a:spcBef>
                <a:spcPts val="400"/>
              </a:spcBef>
              <a:spcAft>
                <a:spcPts val="0"/>
              </a:spcAft>
              <a:buClr>
                <a:srgbClr val="6868CF"/>
              </a:buClr>
              <a:buSzPts val="2000"/>
              <a:buFont typeface="Times New Roman"/>
              <a:buChar char="•"/>
            </a:pPr>
            <a:r>
              <a:rPr b="1" lang="en-US" sz="2000">
                <a:solidFill>
                  <a:srgbClr val="6868CF"/>
                </a:solidFill>
              </a:rPr>
              <a:t>Soil sampling analysis</a:t>
            </a:r>
            <a:endParaRPr/>
          </a:p>
          <a:p>
            <a:pPr indent="-342900" lvl="0" marL="342900" rtl="0" algn="l">
              <a:spcBef>
                <a:spcPts val="400"/>
              </a:spcBef>
              <a:spcAft>
                <a:spcPts val="0"/>
              </a:spcAft>
              <a:buClr>
                <a:srgbClr val="6868CF"/>
              </a:buClr>
              <a:buSzPts val="2000"/>
              <a:buFont typeface="Times New Roman"/>
              <a:buChar char="•"/>
            </a:pPr>
            <a:r>
              <a:rPr b="1" lang="en-US" sz="2000">
                <a:solidFill>
                  <a:srgbClr val="6868CF"/>
                </a:solidFill>
              </a:rPr>
              <a:t>Determination and observations of OPRPs and PRPs</a:t>
            </a:r>
            <a:endParaRPr/>
          </a:p>
          <a:p>
            <a:pPr indent="-342900" lvl="0" marL="342900" rtl="0" algn="l">
              <a:spcBef>
                <a:spcPts val="400"/>
              </a:spcBef>
              <a:spcAft>
                <a:spcPts val="0"/>
              </a:spcAft>
              <a:buClr>
                <a:srgbClr val="6868CF"/>
              </a:buClr>
              <a:buSzPts val="2000"/>
              <a:buFont typeface="Times New Roman"/>
              <a:buChar char="•"/>
            </a:pPr>
            <a:r>
              <a:rPr b="1" lang="en-US" sz="2000">
                <a:solidFill>
                  <a:srgbClr val="6868CF"/>
                </a:solidFill>
              </a:rPr>
              <a:t>Monitoring of CCPs and critical limits</a:t>
            </a:r>
            <a:endParaRPr/>
          </a:p>
          <a:p>
            <a:pPr indent="-342900" lvl="0" marL="342900" rtl="0" algn="l">
              <a:spcBef>
                <a:spcPts val="400"/>
              </a:spcBef>
              <a:spcAft>
                <a:spcPts val="0"/>
              </a:spcAft>
              <a:buClr>
                <a:srgbClr val="6868CF"/>
              </a:buClr>
              <a:buSzPts val="2000"/>
              <a:buFont typeface="Times New Roman"/>
              <a:buChar char="•"/>
            </a:pPr>
            <a:r>
              <a:rPr b="1" lang="en-US" sz="2000">
                <a:solidFill>
                  <a:srgbClr val="6868CF"/>
                </a:solidFill>
              </a:rPr>
              <a:t>Training for staffs and skilled operators</a:t>
            </a:r>
            <a:endParaRPr/>
          </a:p>
          <a:p>
            <a:pPr indent="-215900" lvl="0" marL="342900" rtl="0" algn="l">
              <a:spcBef>
                <a:spcPts val="400"/>
              </a:spcBef>
              <a:spcAft>
                <a:spcPts val="0"/>
              </a:spcAft>
              <a:buClr>
                <a:schemeClr val="dk1"/>
              </a:buClr>
              <a:buSzPts val="2000"/>
              <a:buFont typeface="Times New Roman"/>
              <a:buNone/>
            </a:pPr>
            <a:r>
              <a:t/>
            </a:r>
            <a:endParaRPr b="1" sz="2000">
              <a:solidFill>
                <a:srgbClr val="6868CF"/>
              </a:solidFill>
            </a:endParaRPr>
          </a:p>
        </p:txBody>
      </p:sp>
      <p:sp>
        <p:nvSpPr>
          <p:cNvPr id="769" name="Google Shape;769;p5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9"/>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solidFill>
                  <a:schemeClr val="dk1"/>
                </a:solidFill>
              </a:rPr>
              <a:t>Keep Records (Principle 7) Clause 7.9</a:t>
            </a:r>
            <a:endParaRPr/>
          </a:p>
        </p:txBody>
      </p:sp>
      <p:sp>
        <p:nvSpPr>
          <p:cNvPr id="775" name="Google Shape;775;p59"/>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868CF"/>
              </a:buClr>
              <a:buSzPts val="2000"/>
              <a:buFont typeface="Arial"/>
              <a:buChar char="•"/>
            </a:pPr>
            <a:r>
              <a:rPr lang="en-US" sz="2000">
                <a:solidFill>
                  <a:srgbClr val="6868CF"/>
                </a:solidFill>
                <a:latin typeface="Arial"/>
                <a:ea typeface="Arial"/>
                <a:cs typeface="Arial"/>
                <a:sym typeface="Arial"/>
              </a:rPr>
              <a:t>All operational manuals including GMP, GAP, CCP.</a:t>
            </a:r>
            <a:endParaRPr/>
          </a:p>
          <a:p>
            <a:pPr indent="-342900" lvl="0" marL="34290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Overall assessment reports for:</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Temperature logs</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Hygiene Records</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Receiving inspection records</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Medical Reports of the workers</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Equipment calibration records</a:t>
            </a:r>
            <a:endParaRPr/>
          </a:p>
          <a:p>
            <a:pPr indent="-285750" lvl="1" marL="742950" rtl="0" algn="l">
              <a:spcBef>
                <a:spcPts val="400"/>
              </a:spcBef>
              <a:spcAft>
                <a:spcPts val="0"/>
              </a:spcAft>
              <a:buClr>
                <a:srgbClr val="6868CF"/>
              </a:buClr>
              <a:buSzPts val="2000"/>
              <a:buFont typeface="Arial"/>
              <a:buChar char="–"/>
            </a:pPr>
            <a:r>
              <a:rPr lang="en-US" sz="2000">
                <a:solidFill>
                  <a:srgbClr val="6868CF"/>
                </a:solidFill>
                <a:latin typeface="Arial"/>
                <a:ea typeface="Arial"/>
                <a:cs typeface="Arial"/>
                <a:sym typeface="Arial"/>
              </a:rPr>
              <a:t>Transportation records.</a:t>
            </a:r>
            <a:endParaRPr/>
          </a:p>
        </p:txBody>
      </p:sp>
      <p:sp>
        <p:nvSpPr>
          <p:cNvPr id="776" name="Google Shape;776;p5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
          <p:cNvSpPr txBox="1"/>
          <p:nvPr>
            <p:ph type="title"/>
          </p:nvPr>
        </p:nvSpPr>
        <p:spPr>
          <a:xfrm>
            <a:off x="2209800" y="1257300"/>
            <a:ext cx="77724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t>Food Poisoning</a:t>
            </a:r>
            <a:endParaRPr sz="3200"/>
          </a:p>
        </p:txBody>
      </p:sp>
      <p:sp>
        <p:nvSpPr>
          <p:cNvPr id="319" name="Google Shape;319;p6"/>
          <p:cNvSpPr txBox="1"/>
          <p:nvPr>
            <p:ph idx="1" type="body"/>
          </p:nvPr>
        </p:nvSpPr>
        <p:spPr>
          <a:xfrm>
            <a:off x="1295400" y="1944858"/>
            <a:ext cx="5080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imes New Roman"/>
              <a:buNone/>
            </a:pPr>
            <a:r>
              <a:rPr lang="en-US" sz="2000"/>
              <a:t>Bacteria are the major cause of food poisoning. Illness is caused by the presence of specific bacteria or their toxins, either in or on food.</a:t>
            </a:r>
            <a:endParaRPr/>
          </a:p>
          <a:p>
            <a:pPr indent="0" lvl="0" marL="0" rtl="0" algn="l">
              <a:spcBef>
                <a:spcPts val="400"/>
              </a:spcBef>
              <a:spcAft>
                <a:spcPts val="0"/>
              </a:spcAft>
              <a:buClr>
                <a:srgbClr val="C00000"/>
              </a:buClr>
              <a:buSzPts val="2000"/>
              <a:buFont typeface="Times New Roman"/>
              <a:buNone/>
            </a:pPr>
            <a:r>
              <a:rPr lang="en-US" sz="2000">
                <a:solidFill>
                  <a:srgbClr val="C00000"/>
                </a:solidFill>
              </a:rPr>
              <a:t>Symptoms of Food Poisoning</a:t>
            </a:r>
            <a:endParaRPr/>
          </a:p>
          <a:p>
            <a:pPr indent="-342900" lvl="0" marL="342900" rtl="0" algn="l">
              <a:spcBef>
                <a:spcPts val="400"/>
              </a:spcBef>
              <a:spcAft>
                <a:spcPts val="0"/>
              </a:spcAft>
              <a:buClr>
                <a:srgbClr val="002060"/>
              </a:buClr>
              <a:buSzPts val="2000"/>
              <a:buFont typeface="Times New Roman"/>
              <a:buChar char="•"/>
            </a:pPr>
            <a:r>
              <a:rPr lang="en-US" sz="2000">
                <a:solidFill>
                  <a:srgbClr val="002060"/>
                </a:solidFill>
              </a:rPr>
              <a:t>Vomiting</a:t>
            </a:r>
            <a:endParaRPr/>
          </a:p>
          <a:p>
            <a:pPr indent="-342900" lvl="0" marL="342900" rtl="0" algn="l">
              <a:spcBef>
                <a:spcPts val="400"/>
              </a:spcBef>
              <a:spcAft>
                <a:spcPts val="0"/>
              </a:spcAft>
              <a:buClr>
                <a:srgbClr val="002060"/>
              </a:buClr>
              <a:buSzPts val="2000"/>
              <a:buFont typeface="Times New Roman"/>
              <a:buChar char="•"/>
            </a:pPr>
            <a:r>
              <a:rPr lang="en-US" sz="2000">
                <a:solidFill>
                  <a:srgbClr val="002060"/>
                </a:solidFill>
              </a:rPr>
              <a:t>Diarrhea</a:t>
            </a:r>
            <a:endParaRPr/>
          </a:p>
          <a:p>
            <a:pPr indent="-342900" lvl="0" marL="342900" rtl="0" algn="l">
              <a:spcBef>
                <a:spcPts val="400"/>
              </a:spcBef>
              <a:spcAft>
                <a:spcPts val="0"/>
              </a:spcAft>
              <a:buClr>
                <a:srgbClr val="002060"/>
              </a:buClr>
              <a:buSzPts val="2000"/>
              <a:buFont typeface="Times New Roman"/>
              <a:buChar char="•"/>
            </a:pPr>
            <a:r>
              <a:rPr lang="en-US" sz="2000">
                <a:solidFill>
                  <a:srgbClr val="002060"/>
                </a:solidFill>
              </a:rPr>
              <a:t>Nausea</a:t>
            </a:r>
            <a:endParaRPr/>
          </a:p>
          <a:p>
            <a:pPr indent="-342900" lvl="0" marL="342900" rtl="0" algn="l">
              <a:spcBef>
                <a:spcPts val="400"/>
              </a:spcBef>
              <a:spcAft>
                <a:spcPts val="0"/>
              </a:spcAft>
              <a:buClr>
                <a:srgbClr val="002060"/>
              </a:buClr>
              <a:buSzPts val="2000"/>
              <a:buFont typeface="Times New Roman"/>
              <a:buChar char="•"/>
            </a:pPr>
            <a:r>
              <a:rPr lang="en-US" sz="2000">
                <a:solidFill>
                  <a:srgbClr val="002060"/>
                </a:solidFill>
              </a:rPr>
              <a:t>Fever</a:t>
            </a:r>
            <a:endParaRPr/>
          </a:p>
          <a:p>
            <a:pPr indent="-215900" lvl="0" marL="342900" rtl="0" algn="l">
              <a:spcBef>
                <a:spcPts val="400"/>
              </a:spcBef>
              <a:spcAft>
                <a:spcPts val="0"/>
              </a:spcAft>
              <a:buClr>
                <a:schemeClr val="dk1"/>
              </a:buClr>
              <a:buSzPts val="2000"/>
              <a:buFont typeface="Times New Roman"/>
              <a:buNone/>
            </a:pPr>
            <a:r>
              <a:t/>
            </a:r>
            <a:endParaRPr sz="2000">
              <a:solidFill>
                <a:srgbClr val="C00000"/>
              </a:solidFill>
            </a:endParaRPr>
          </a:p>
        </p:txBody>
      </p:sp>
      <p:sp>
        <p:nvSpPr>
          <p:cNvPr id="320" name="Google Shape;320;p6"/>
          <p:cNvSpPr txBox="1"/>
          <p:nvPr>
            <p:ph idx="2" type="body"/>
          </p:nvPr>
        </p:nvSpPr>
        <p:spPr>
          <a:xfrm>
            <a:off x="6553200" y="1333500"/>
            <a:ext cx="4876800" cy="5067300"/>
          </a:xfrm>
          <a:prstGeom prst="rect">
            <a:avLst/>
          </a:prstGeom>
          <a:solidFill>
            <a:srgbClr val="FFFF66"/>
          </a:solid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2400"/>
              <a:buFont typeface="Times New Roman"/>
              <a:buNone/>
            </a:pPr>
            <a:r>
              <a:rPr lang="en-US" sz="2400">
                <a:solidFill>
                  <a:srgbClr val="C00000"/>
                </a:solidFill>
              </a:rPr>
              <a:t>Type of Foods that are  considered “High Risk” in terms of food poisoning</a:t>
            </a:r>
            <a:endParaRPr/>
          </a:p>
          <a:p>
            <a:pPr indent="-342900" lvl="0" marL="342900" rtl="0" algn="l">
              <a:spcBef>
                <a:spcPts val="480"/>
              </a:spcBef>
              <a:spcAft>
                <a:spcPts val="0"/>
              </a:spcAft>
              <a:buClr>
                <a:schemeClr val="dk1"/>
              </a:buClr>
              <a:buSzPts val="2400"/>
              <a:buFont typeface="Times New Roman"/>
              <a:buChar char="•"/>
            </a:pPr>
            <a:r>
              <a:rPr lang="en-US" sz="2400"/>
              <a:t>High protein foods such as meat and poultry</a:t>
            </a:r>
            <a:endParaRPr/>
          </a:p>
          <a:p>
            <a:pPr indent="-342900" lvl="0" marL="342900" rtl="0" algn="l">
              <a:spcBef>
                <a:spcPts val="480"/>
              </a:spcBef>
              <a:spcAft>
                <a:spcPts val="0"/>
              </a:spcAft>
              <a:buClr>
                <a:schemeClr val="dk1"/>
              </a:buClr>
              <a:buSzPts val="2400"/>
              <a:buFont typeface="Times New Roman"/>
              <a:buChar char="•"/>
            </a:pPr>
            <a:r>
              <a:rPr lang="en-US" sz="2400"/>
              <a:t>Dairy products</a:t>
            </a:r>
            <a:endParaRPr/>
          </a:p>
          <a:p>
            <a:pPr indent="-342900" lvl="0" marL="342900" rtl="0" algn="l">
              <a:spcBef>
                <a:spcPts val="480"/>
              </a:spcBef>
              <a:spcAft>
                <a:spcPts val="0"/>
              </a:spcAft>
              <a:buClr>
                <a:schemeClr val="dk1"/>
              </a:buClr>
              <a:buSzPts val="2400"/>
              <a:buFont typeface="Times New Roman"/>
              <a:buChar char="•"/>
            </a:pPr>
            <a:r>
              <a:rPr lang="en-US" sz="2400"/>
              <a:t>Eggs and egg products</a:t>
            </a:r>
            <a:endParaRPr/>
          </a:p>
          <a:p>
            <a:pPr indent="-342900" lvl="0" marL="342900" rtl="0" algn="l">
              <a:spcBef>
                <a:spcPts val="480"/>
              </a:spcBef>
              <a:spcAft>
                <a:spcPts val="0"/>
              </a:spcAft>
              <a:buClr>
                <a:schemeClr val="dk1"/>
              </a:buClr>
              <a:buSzPts val="2400"/>
              <a:buFont typeface="Times New Roman"/>
              <a:buChar char="•"/>
            </a:pPr>
            <a:r>
              <a:rPr lang="en-US" sz="2400"/>
              <a:t>Soups, stews, stocks</a:t>
            </a:r>
            <a:endParaRPr/>
          </a:p>
          <a:p>
            <a:pPr indent="-342900" lvl="0" marL="342900" rtl="0" algn="l">
              <a:spcBef>
                <a:spcPts val="480"/>
              </a:spcBef>
              <a:spcAft>
                <a:spcPts val="0"/>
              </a:spcAft>
              <a:buClr>
                <a:schemeClr val="dk1"/>
              </a:buClr>
              <a:buSzPts val="2400"/>
              <a:buFont typeface="Times New Roman"/>
              <a:buChar char="•"/>
            </a:pPr>
            <a:r>
              <a:rPr lang="en-US" sz="2400"/>
              <a:t>Rice</a:t>
            </a:r>
            <a:endParaRPr/>
          </a:p>
          <a:p>
            <a:pPr indent="-342900" lvl="0" marL="342900" rtl="0" algn="l">
              <a:spcBef>
                <a:spcPts val="480"/>
              </a:spcBef>
              <a:spcAft>
                <a:spcPts val="0"/>
              </a:spcAft>
              <a:buClr>
                <a:schemeClr val="dk1"/>
              </a:buClr>
              <a:buSzPts val="2400"/>
              <a:buFont typeface="Times New Roman"/>
              <a:buChar char="•"/>
            </a:pPr>
            <a:r>
              <a:rPr lang="en-US" sz="2400"/>
              <a:t>Any product that requires refrigeration to prevent it from spoiling</a:t>
            </a:r>
            <a:endParaRPr/>
          </a:p>
        </p:txBody>
      </p:sp>
      <p:sp>
        <p:nvSpPr>
          <p:cNvPr id="321" name="Google Shape;321;p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22" name="Google Shape;322;p6"/>
          <p:cNvSpPr/>
          <p:nvPr/>
        </p:nvSpPr>
        <p:spPr>
          <a:xfrm>
            <a:off x="5181600" y="4191000"/>
            <a:ext cx="1193800" cy="6858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0"/>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rgbClr val="6868CF"/>
                </a:solidFill>
                <a:latin typeface="Arial Black"/>
                <a:ea typeface="Arial Black"/>
                <a:cs typeface="Arial Black"/>
                <a:sym typeface="Arial Black"/>
              </a:rPr>
              <a:t>7.10	Control of non-conformity   </a:t>
            </a:r>
            <a:br>
              <a:rPr lang="en-US" sz="2400">
                <a:solidFill>
                  <a:srgbClr val="6868CF"/>
                </a:solidFill>
                <a:latin typeface="Arial Black"/>
                <a:ea typeface="Arial Black"/>
                <a:cs typeface="Arial Black"/>
                <a:sym typeface="Arial Black"/>
              </a:rPr>
            </a:br>
            <a:endParaRPr sz="2400">
              <a:solidFill>
                <a:srgbClr val="6868CF"/>
              </a:solidFill>
            </a:endParaRPr>
          </a:p>
        </p:txBody>
      </p:sp>
      <p:sp>
        <p:nvSpPr>
          <p:cNvPr id="782" name="Google Shape;782;p60"/>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868CF"/>
              </a:buClr>
              <a:buSzPts val="2800"/>
              <a:buFont typeface="Times New Roman"/>
              <a:buChar char="•"/>
            </a:pPr>
            <a:r>
              <a:rPr b="1" lang="en-US">
                <a:solidFill>
                  <a:srgbClr val="6868CF"/>
                </a:solidFill>
              </a:rPr>
              <a:t>Corrections</a:t>
            </a:r>
            <a:endParaRPr/>
          </a:p>
          <a:p>
            <a:pPr indent="-342900" lvl="0" marL="342900" rtl="0" algn="l">
              <a:spcBef>
                <a:spcPts val="560"/>
              </a:spcBef>
              <a:spcAft>
                <a:spcPts val="0"/>
              </a:spcAft>
              <a:buClr>
                <a:srgbClr val="6868CF"/>
              </a:buClr>
              <a:buSzPts val="2800"/>
              <a:buFont typeface="Times New Roman"/>
              <a:buChar char="•"/>
            </a:pPr>
            <a:r>
              <a:rPr b="1" lang="en-US">
                <a:solidFill>
                  <a:srgbClr val="6868CF"/>
                </a:solidFill>
              </a:rPr>
              <a:t>Corrective actions</a:t>
            </a:r>
            <a:endParaRPr/>
          </a:p>
          <a:p>
            <a:pPr indent="-342900" lvl="0" marL="342900" rtl="0" algn="l">
              <a:spcBef>
                <a:spcPts val="560"/>
              </a:spcBef>
              <a:spcAft>
                <a:spcPts val="0"/>
              </a:spcAft>
              <a:buClr>
                <a:srgbClr val="6868CF"/>
              </a:buClr>
              <a:buSzPts val="2800"/>
              <a:buFont typeface="Times New Roman"/>
              <a:buChar char="•"/>
            </a:pPr>
            <a:r>
              <a:rPr b="1" lang="en-US">
                <a:solidFill>
                  <a:srgbClr val="6868CF"/>
                </a:solidFill>
              </a:rPr>
              <a:t>Handling of potentially unsafe products</a:t>
            </a:r>
            <a:endParaRPr/>
          </a:p>
          <a:p>
            <a:pPr indent="-285750" lvl="1" marL="742950" rtl="0" algn="l">
              <a:spcBef>
                <a:spcPts val="480"/>
              </a:spcBef>
              <a:spcAft>
                <a:spcPts val="0"/>
              </a:spcAft>
              <a:buClr>
                <a:srgbClr val="6868CF"/>
              </a:buClr>
              <a:buSzPts val="2400"/>
              <a:buFont typeface="Times New Roman"/>
              <a:buChar char="–"/>
            </a:pPr>
            <a:r>
              <a:rPr b="1" lang="en-US">
                <a:solidFill>
                  <a:srgbClr val="6868CF"/>
                </a:solidFill>
              </a:rPr>
              <a:t>Evaluation for release</a:t>
            </a:r>
            <a:endParaRPr/>
          </a:p>
          <a:p>
            <a:pPr indent="-285750" lvl="1" marL="742950" rtl="0" algn="l">
              <a:spcBef>
                <a:spcPts val="480"/>
              </a:spcBef>
              <a:spcAft>
                <a:spcPts val="0"/>
              </a:spcAft>
              <a:buClr>
                <a:srgbClr val="6868CF"/>
              </a:buClr>
              <a:buSzPts val="2400"/>
              <a:buFont typeface="Times New Roman"/>
              <a:buChar char="–"/>
            </a:pPr>
            <a:r>
              <a:rPr b="1" lang="en-US">
                <a:solidFill>
                  <a:srgbClr val="6868CF"/>
                </a:solidFill>
              </a:rPr>
              <a:t>Disposition of nonconforming products</a:t>
            </a:r>
            <a:endParaRPr/>
          </a:p>
          <a:p>
            <a:pPr indent="-457200" lvl="0" marL="514350" rtl="0" algn="l">
              <a:spcBef>
                <a:spcPts val="560"/>
              </a:spcBef>
              <a:spcAft>
                <a:spcPts val="0"/>
              </a:spcAft>
              <a:buClr>
                <a:srgbClr val="6868CF"/>
              </a:buClr>
              <a:buSzPts val="2800"/>
              <a:buFont typeface="Times New Roman"/>
              <a:buChar char="•"/>
            </a:pPr>
            <a:r>
              <a:rPr b="1" lang="en-US">
                <a:solidFill>
                  <a:srgbClr val="6868CF"/>
                </a:solidFill>
              </a:rPr>
              <a:t>Withdrawal</a:t>
            </a:r>
            <a:endParaRPr/>
          </a:p>
        </p:txBody>
      </p:sp>
      <p:sp>
        <p:nvSpPr>
          <p:cNvPr id="783" name="Google Shape;783;p6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1"/>
          <p:cNvSpPr txBox="1"/>
          <p:nvPr/>
        </p:nvSpPr>
        <p:spPr>
          <a:xfrm>
            <a:off x="2209800" y="2819400"/>
            <a:ext cx="7543800" cy="830997"/>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rgbClr val="FFFF00"/>
                </a:solidFill>
                <a:latin typeface="Arial"/>
                <a:ea typeface="Arial"/>
                <a:cs typeface="Arial"/>
                <a:sym typeface="Arial"/>
              </a:rPr>
              <a:t>THANK YOU ALL FOR YOUR PATIENCE AND INTERACTIONS</a:t>
            </a:r>
            <a:endParaRPr/>
          </a:p>
        </p:txBody>
      </p:sp>
      <p:sp>
        <p:nvSpPr>
          <p:cNvPr id="789" name="Google Shape;789;p6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2"/>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descr="Diagram&#10;&#10;Description automatically generated" id="795" name="Google Shape;795;p62"/>
          <p:cNvPicPr preferRelativeResize="0"/>
          <p:nvPr>
            <p:ph idx="1" type="body"/>
          </p:nvPr>
        </p:nvPicPr>
        <p:blipFill rotWithShape="1">
          <a:blip r:embed="rId3">
            <a:alphaModFix/>
          </a:blip>
          <a:srcRect b="0" l="0" r="0" t="0"/>
          <a:stretch/>
        </p:blipFill>
        <p:spPr>
          <a:xfrm>
            <a:off x="3022555" y="1981200"/>
            <a:ext cx="6426245" cy="4301804"/>
          </a:xfrm>
          <a:prstGeom prst="rect">
            <a:avLst/>
          </a:prstGeom>
          <a:noFill/>
          <a:ln>
            <a:noFill/>
          </a:ln>
        </p:spPr>
      </p:pic>
      <p:sp>
        <p:nvSpPr>
          <p:cNvPr id="796" name="Google Shape;796;p6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3"/>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descr="Diagram&#10;&#10;Description automatically generated" id="802" name="Google Shape;802;p63"/>
          <p:cNvPicPr preferRelativeResize="0"/>
          <p:nvPr>
            <p:ph idx="1" type="body"/>
          </p:nvPr>
        </p:nvPicPr>
        <p:blipFill rotWithShape="1">
          <a:blip r:embed="rId3">
            <a:alphaModFix/>
          </a:blip>
          <a:srcRect b="0" l="0" r="0" t="0"/>
          <a:stretch/>
        </p:blipFill>
        <p:spPr>
          <a:xfrm>
            <a:off x="1278673" y="1905000"/>
            <a:ext cx="9813072" cy="4190999"/>
          </a:xfrm>
          <a:prstGeom prst="rect">
            <a:avLst/>
          </a:prstGeom>
          <a:noFill/>
          <a:ln>
            <a:noFill/>
          </a:ln>
        </p:spPr>
      </p:pic>
      <p:sp>
        <p:nvSpPr>
          <p:cNvPr id="803" name="Google Shape;803;p6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4"/>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09" name="Google Shape;809;p64"/>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a:t>FATTOM</a:t>
            </a:r>
            <a:endParaRPr/>
          </a:p>
          <a:p>
            <a:pPr indent="-342900" lvl="0" marL="342900" rtl="0" algn="l">
              <a:spcBef>
                <a:spcPts val="560"/>
              </a:spcBef>
              <a:spcAft>
                <a:spcPts val="0"/>
              </a:spcAft>
              <a:buClr>
                <a:schemeClr val="dk1"/>
              </a:buClr>
              <a:buSzPts val="2800"/>
              <a:buFont typeface="Times New Roman"/>
              <a:buChar char="•"/>
            </a:pPr>
            <a:r>
              <a:rPr lang="en-US"/>
              <a:t>Food, Acidity, temperature, Time, Oxygen, Moisture Content</a:t>
            </a:r>
            <a:endParaRPr/>
          </a:p>
          <a:p>
            <a:pPr indent="-342900" lvl="0" marL="342900" rtl="0" algn="l">
              <a:spcBef>
                <a:spcPts val="560"/>
              </a:spcBef>
              <a:spcAft>
                <a:spcPts val="0"/>
              </a:spcAft>
              <a:buClr>
                <a:schemeClr val="dk1"/>
              </a:buClr>
              <a:buSzPts val="2800"/>
              <a:buFont typeface="Times New Roman"/>
              <a:buChar char="•"/>
            </a:pPr>
            <a:r>
              <a:rPr lang="en-US"/>
              <a:t>Monitoring – present</a:t>
            </a:r>
            <a:endParaRPr/>
          </a:p>
          <a:p>
            <a:pPr indent="-342900" lvl="0" marL="342900" rtl="0" algn="l">
              <a:spcBef>
                <a:spcPts val="560"/>
              </a:spcBef>
              <a:spcAft>
                <a:spcPts val="0"/>
              </a:spcAft>
              <a:buClr>
                <a:schemeClr val="dk1"/>
              </a:buClr>
              <a:buSzPts val="2800"/>
              <a:buFont typeface="Times New Roman"/>
              <a:buChar char="•"/>
            </a:pPr>
            <a:r>
              <a:rPr lang="en-US"/>
              <a:t>Verification – past</a:t>
            </a:r>
            <a:endParaRPr/>
          </a:p>
          <a:p>
            <a:pPr indent="-342900" lvl="0" marL="342900" rtl="0" algn="l">
              <a:spcBef>
                <a:spcPts val="560"/>
              </a:spcBef>
              <a:spcAft>
                <a:spcPts val="0"/>
              </a:spcAft>
              <a:buClr>
                <a:schemeClr val="dk1"/>
              </a:buClr>
              <a:buSzPts val="2800"/>
              <a:buFont typeface="Times New Roman"/>
              <a:buChar char="•"/>
            </a:pPr>
            <a:r>
              <a:rPr lang="en-US"/>
              <a:t>Validation - future</a:t>
            </a:r>
            <a:endParaRPr/>
          </a:p>
        </p:txBody>
      </p:sp>
      <p:sp>
        <p:nvSpPr>
          <p:cNvPr id="810" name="Google Shape;810;p6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5"/>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descr="A screenshot of a computer&#10;&#10;Description automatically generated with low confidence" id="816" name="Google Shape;816;p65"/>
          <p:cNvPicPr preferRelativeResize="0"/>
          <p:nvPr>
            <p:ph idx="1" type="body"/>
          </p:nvPr>
        </p:nvPicPr>
        <p:blipFill rotWithShape="1">
          <a:blip r:embed="rId3">
            <a:alphaModFix/>
          </a:blip>
          <a:srcRect b="0" l="0" r="0" t="0"/>
          <a:stretch/>
        </p:blipFill>
        <p:spPr>
          <a:xfrm>
            <a:off x="2438400" y="1981200"/>
            <a:ext cx="7315200" cy="4114800"/>
          </a:xfrm>
          <a:prstGeom prst="rect">
            <a:avLst/>
          </a:prstGeom>
          <a:noFill/>
          <a:ln>
            <a:noFill/>
          </a:ln>
        </p:spPr>
      </p:pic>
      <p:sp>
        <p:nvSpPr>
          <p:cNvPr id="817" name="Google Shape;817;p6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6"/>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3" name="Google Shape;823;p66"/>
          <p:cNvSpPr/>
          <p:nvPr/>
        </p:nvSpPr>
        <p:spPr>
          <a:xfrm>
            <a:off x="1219200" y="2022533"/>
            <a:ext cx="8289513" cy="35548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Repealed Acts/Orders/Regulations</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Prevention of Food Adulteration Act,1954 </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Fruit Products Order (FPO), 1955 </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Solvent Extracted Oil, De-oiled Meal and Edible Flour (Control) Order, 1967 </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Meat Food Products Order (MFPO) DIVISION, 1973</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Vegetable Oil Product Order, 1980 </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The Edible Oils Packaging ( Regulation ) Order 1998. </a:t>
            </a:r>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Milk and Milk Product Amendment Regulations, 2009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Pdf" id="824" name="Google Shape;824;p66">
            <a:hlinkClick r:id="rId3"/>
          </p:cNvPr>
          <p:cNvPicPr preferRelativeResize="0"/>
          <p:nvPr/>
        </p:nvPicPr>
        <p:blipFill rotWithShape="1">
          <a:blip r:embed="rId4">
            <a:alphaModFix/>
          </a:blip>
          <a:srcRect b="0" l="0" r="0" t="0"/>
          <a:stretch/>
        </p:blipFill>
        <p:spPr>
          <a:xfrm>
            <a:off x="2492375" y="-2057400"/>
            <a:ext cx="152400" cy="152400"/>
          </a:xfrm>
          <a:prstGeom prst="rect">
            <a:avLst/>
          </a:prstGeom>
          <a:noFill/>
          <a:ln>
            <a:noFill/>
          </a:ln>
        </p:spPr>
      </p:pic>
      <p:sp>
        <p:nvSpPr>
          <p:cNvPr id="825" name="Google Shape;825;p66"/>
          <p:cNvSpPr txBox="1"/>
          <p:nvPr/>
        </p:nvSpPr>
        <p:spPr>
          <a:xfrm>
            <a:off x="1217757" y="1315284"/>
            <a:ext cx="9144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FSSAI    		ACT 2006 			Rules 2011</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7"/>
          <p:cNvSpPr txBox="1"/>
          <p:nvPr>
            <p:ph type="title"/>
          </p:nvPr>
        </p:nvSpPr>
        <p:spPr>
          <a:xfrm>
            <a:off x="1066800" y="748146"/>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4600"/>
                </a:solidFill>
                <a:latin typeface="Roboto"/>
                <a:ea typeface="Roboto"/>
                <a:cs typeface="Roboto"/>
                <a:sym typeface="Roboto"/>
              </a:rPr>
              <a:t>Food Safety and Standards Regulations</a:t>
            </a:r>
            <a:endParaRPr sz="3200"/>
          </a:p>
        </p:txBody>
      </p:sp>
      <p:sp>
        <p:nvSpPr>
          <p:cNvPr id="831" name="Google Shape;831;p67"/>
          <p:cNvSpPr txBox="1"/>
          <p:nvPr>
            <p:ph idx="1" type="body"/>
          </p:nvPr>
        </p:nvSpPr>
        <p:spPr>
          <a:xfrm>
            <a:off x="762000" y="1433946"/>
            <a:ext cx="10820400" cy="4585854"/>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Clr>
                <a:schemeClr val="dk1"/>
              </a:buClr>
              <a:buSzPts val="2200"/>
              <a:buFont typeface="Arial"/>
              <a:buAutoNum type="arabicPeriod"/>
            </a:pPr>
            <a:r>
              <a:rPr b="1" lang="en-US" sz="2200"/>
              <a:t>Food Safety and Standards (Licensing and Registration of Food Businesses) Regulation, 2011</a:t>
            </a:r>
            <a:endParaRPr/>
          </a:p>
          <a:p>
            <a:pPr indent="-457200" lvl="0" marL="457200" rtl="0" algn="l">
              <a:lnSpc>
                <a:spcPct val="150000"/>
              </a:lnSpc>
              <a:spcBef>
                <a:spcPts val="440"/>
              </a:spcBef>
              <a:spcAft>
                <a:spcPts val="0"/>
              </a:spcAft>
              <a:buClr>
                <a:schemeClr val="dk1"/>
              </a:buClr>
              <a:buSzPts val="2200"/>
              <a:buFont typeface="Arial"/>
              <a:buAutoNum type="arabicPeriod"/>
            </a:pPr>
            <a:r>
              <a:rPr b="1" lang="en-US" sz="2200"/>
              <a:t>Food Safety and Standards (Food Products Standards and Food Additives) Regulation, 2011</a:t>
            </a:r>
            <a:endParaRPr/>
          </a:p>
          <a:p>
            <a:pPr indent="-457200" lvl="0" marL="457200" rtl="0" algn="l">
              <a:lnSpc>
                <a:spcPct val="150000"/>
              </a:lnSpc>
              <a:spcBef>
                <a:spcPts val="440"/>
              </a:spcBef>
              <a:spcAft>
                <a:spcPts val="0"/>
              </a:spcAft>
              <a:buClr>
                <a:schemeClr val="dk1"/>
              </a:buClr>
              <a:buSzPts val="2200"/>
              <a:buFont typeface="Arial"/>
              <a:buAutoNum type="arabicPeriod"/>
            </a:pPr>
            <a:r>
              <a:rPr b="1" lang="en-US" sz="2200"/>
              <a:t>Food Safety and Standards (Prohibition and Restriction of Sales) Regulation, 2011</a:t>
            </a:r>
            <a:endParaRPr/>
          </a:p>
          <a:p>
            <a:pPr indent="-457200" lvl="0" marL="457200" rtl="0" algn="l">
              <a:lnSpc>
                <a:spcPct val="150000"/>
              </a:lnSpc>
              <a:spcBef>
                <a:spcPts val="440"/>
              </a:spcBef>
              <a:spcAft>
                <a:spcPts val="0"/>
              </a:spcAft>
              <a:buClr>
                <a:schemeClr val="dk1"/>
              </a:buClr>
              <a:buSzPts val="2200"/>
              <a:buFont typeface="Arial"/>
              <a:buAutoNum type="arabicPeriod"/>
            </a:pPr>
            <a:r>
              <a:rPr b="1" lang="en-US" sz="2200"/>
              <a:t>Food Safety and Standards (Packaging and Labelling) Regulation, 2011</a:t>
            </a:r>
            <a:endParaRPr/>
          </a:p>
          <a:p>
            <a:pPr indent="-457200" lvl="0" marL="457200" rtl="0" algn="l">
              <a:lnSpc>
                <a:spcPct val="150000"/>
              </a:lnSpc>
              <a:spcBef>
                <a:spcPts val="440"/>
              </a:spcBef>
              <a:spcAft>
                <a:spcPts val="0"/>
              </a:spcAft>
              <a:buClr>
                <a:schemeClr val="dk1"/>
              </a:buClr>
              <a:buSzPts val="2200"/>
              <a:buFont typeface="Arial"/>
              <a:buAutoNum type="arabicPeriod"/>
            </a:pPr>
            <a:r>
              <a:rPr b="1" lang="en-US" sz="2200"/>
              <a:t>Food Safety and Standards (Contaminants, Toxins and Residues) Regulation, 2011</a:t>
            </a:r>
            <a:endParaRPr/>
          </a:p>
          <a:p>
            <a:pPr indent="-457200" lvl="0" marL="457200" rtl="0" algn="l">
              <a:lnSpc>
                <a:spcPct val="150000"/>
              </a:lnSpc>
              <a:spcBef>
                <a:spcPts val="440"/>
              </a:spcBef>
              <a:spcAft>
                <a:spcPts val="0"/>
              </a:spcAft>
              <a:buClr>
                <a:schemeClr val="dk1"/>
              </a:buClr>
              <a:buSzPts val="2200"/>
              <a:buFont typeface="Arial"/>
              <a:buAutoNum type="arabicPeriod"/>
            </a:pPr>
            <a:r>
              <a:rPr b="1" lang="en-US" sz="2200"/>
              <a:t>Food Safety and Standards (Laboratory and Sampling Analysis) Regulation, 2011</a:t>
            </a:r>
            <a:endParaRPr sz="2200"/>
          </a:p>
        </p:txBody>
      </p:sp>
      <p:sp>
        <p:nvSpPr>
          <p:cNvPr id="832" name="Google Shape;832;p6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8"/>
          <p:cNvSpPr txBox="1"/>
          <p:nvPr>
            <p:ph idx="1" type="body"/>
          </p:nvPr>
        </p:nvSpPr>
        <p:spPr>
          <a:xfrm>
            <a:off x="914400" y="1714500"/>
            <a:ext cx="11125200" cy="46101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SzPts val="2200"/>
              <a:buFont typeface="Arial"/>
              <a:buAutoNum type="arabicPeriod" startAt="7"/>
            </a:pPr>
            <a:r>
              <a:rPr lang="en-US" sz="2200"/>
              <a:t>Food Safety and Standards </a:t>
            </a:r>
            <a:r>
              <a:rPr b="1" lang="en-US" sz="2200"/>
              <a:t>(Food or Health Supplements, Nutraceuticals, Foods for Special Dietary Uses, Foods for Special Medical Purpose, Functional Foods and Novel Food) </a:t>
            </a:r>
            <a:r>
              <a:rPr lang="en-US" sz="2200"/>
              <a:t>Regulations, 2016</a:t>
            </a:r>
            <a:endParaRPr/>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(Food Recall Procedure) </a:t>
            </a:r>
            <a:r>
              <a:rPr lang="en-US" sz="2200"/>
              <a:t>Regulation, 2017</a:t>
            </a:r>
            <a:endParaRPr/>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(Import) </a:t>
            </a:r>
            <a:r>
              <a:rPr lang="en-US" sz="2200"/>
              <a:t>Regulation, 2017</a:t>
            </a:r>
            <a:endParaRPr/>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(Approval for Non-Specified Food and Food Ingredients) </a:t>
            </a:r>
            <a:r>
              <a:rPr lang="en-US" sz="2200"/>
              <a:t>Regulations, 2017</a:t>
            </a:r>
            <a:endParaRPr b="1" sz="2200"/>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(Organic Food) </a:t>
            </a:r>
            <a:r>
              <a:rPr lang="en-US" sz="2200"/>
              <a:t>Regulation, 2017</a:t>
            </a:r>
            <a:endParaRPr b="1" sz="2200"/>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(Alcoholic Beverages) </a:t>
            </a:r>
            <a:r>
              <a:rPr lang="en-US" sz="2200"/>
              <a:t>Regulation, 2018</a:t>
            </a:r>
            <a:endParaRPr/>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(Fortification of Food) </a:t>
            </a:r>
            <a:r>
              <a:rPr lang="en-US" sz="2200"/>
              <a:t>Regulation, 2018</a:t>
            </a:r>
            <a:endParaRPr/>
          </a:p>
          <a:p>
            <a:pPr indent="-457200" lvl="0" marL="457200" rtl="0" algn="l">
              <a:spcBef>
                <a:spcPts val="440"/>
              </a:spcBef>
              <a:spcAft>
                <a:spcPts val="0"/>
              </a:spcAft>
              <a:buClr>
                <a:schemeClr val="dk1"/>
              </a:buClr>
              <a:buSzPts val="2200"/>
              <a:buFont typeface="Arial"/>
              <a:buAutoNum type="arabicPeriod" startAt="7"/>
            </a:pPr>
            <a:r>
              <a:rPr lang="en-US" sz="2200"/>
              <a:t>Food Safety and Standards </a:t>
            </a:r>
            <a:r>
              <a:rPr b="1" lang="en-US" sz="2200"/>
              <a:t>(Food Safety Auditing) </a:t>
            </a:r>
            <a:r>
              <a:rPr lang="en-US" sz="2200"/>
              <a:t>Regulation, 2018</a:t>
            </a:r>
            <a:endParaRPr/>
          </a:p>
          <a:p>
            <a:pPr indent="-203200" lvl="0" marL="342900" rtl="0" algn="l">
              <a:spcBef>
                <a:spcPts val="440"/>
              </a:spcBef>
              <a:spcAft>
                <a:spcPts val="0"/>
              </a:spcAft>
              <a:buClr>
                <a:schemeClr val="dk1"/>
              </a:buClr>
              <a:buSzPts val="2200"/>
              <a:buFont typeface="Times New Roman"/>
              <a:buNone/>
            </a:pPr>
            <a:r>
              <a:t/>
            </a:r>
            <a:endParaRPr b="1" sz="2200"/>
          </a:p>
        </p:txBody>
      </p:sp>
      <p:sp>
        <p:nvSpPr>
          <p:cNvPr id="838" name="Google Shape;838;p6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9" name="Google Shape;839;p68"/>
          <p:cNvSpPr txBox="1"/>
          <p:nvPr>
            <p:ph type="title"/>
          </p:nvPr>
        </p:nvSpPr>
        <p:spPr>
          <a:xfrm>
            <a:off x="914400" y="8763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4600"/>
                </a:solidFill>
                <a:latin typeface="Roboto"/>
                <a:ea typeface="Roboto"/>
                <a:cs typeface="Roboto"/>
                <a:sym typeface="Roboto"/>
              </a:rPr>
              <a:t>Food Safety and Standards Regulations…contd</a:t>
            </a:r>
            <a:endParaRPr sz="3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9"/>
          <p:cNvSpPr txBox="1"/>
          <p:nvPr>
            <p:ph idx="1" type="body"/>
          </p:nvPr>
        </p:nvSpPr>
        <p:spPr>
          <a:xfrm>
            <a:off x="907473" y="1600200"/>
            <a:ext cx="10363200" cy="4800600"/>
          </a:xfrm>
          <a:prstGeom prst="rect">
            <a:avLst/>
          </a:prstGeom>
          <a:noFill/>
          <a:ln>
            <a:noFill/>
          </a:ln>
        </p:spPr>
        <p:txBody>
          <a:bodyPr anchorCtr="0" anchor="t" bIns="45700" lIns="91425" spcFirstLastPara="1" rIns="91425" wrap="square" tIns="45700">
            <a:noAutofit/>
          </a:bodyPr>
          <a:lstStyle/>
          <a:p>
            <a:pPr indent="-514350" lvl="0" marL="514350" rtl="0" algn="l">
              <a:lnSpc>
                <a:spcPct val="125000"/>
              </a:lnSpc>
              <a:spcBef>
                <a:spcPts val="0"/>
              </a:spcBef>
              <a:spcAft>
                <a:spcPts val="0"/>
              </a:spcAft>
              <a:buClr>
                <a:schemeClr val="dk1"/>
              </a:buClr>
              <a:buSzPts val="2200"/>
              <a:buFont typeface="Arial"/>
              <a:buAutoNum type="arabicPeriod" startAt="15"/>
            </a:pPr>
            <a:r>
              <a:rPr lang="en-US" sz="2200"/>
              <a:t>Food Safety and Standards</a:t>
            </a:r>
            <a:r>
              <a:rPr b="1" lang="en-US" sz="2200"/>
              <a:t> (Recognition and Notification of Laboratories) </a:t>
            </a:r>
            <a:r>
              <a:rPr lang="en-US" sz="2200"/>
              <a:t>Regulation, 2018</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(Advertising and Claims</a:t>
            </a:r>
            <a:r>
              <a:rPr lang="en-US" sz="2200"/>
              <a:t>) Regulation, 2018</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(Packaging) </a:t>
            </a:r>
            <a:r>
              <a:rPr lang="en-US" sz="2200"/>
              <a:t>Regulation, 2018</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(Recovery and Distribution of Surplus food) </a:t>
            </a:r>
            <a:r>
              <a:rPr lang="en-US" sz="2200"/>
              <a:t>Regulation, 2019</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(Safe food and balanced diets for children in school) </a:t>
            </a:r>
            <a:r>
              <a:rPr lang="en-US" sz="2200"/>
              <a:t>Regulations, 2020</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(Foods for Infant Nutrition) </a:t>
            </a:r>
            <a:r>
              <a:rPr lang="en-US" sz="2200"/>
              <a:t>Regulations, 2020</a:t>
            </a:r>
            <a:endParaRPr/>
          </a:p>
          <a:p>
            <a:pPr indent="-514350" lvl="0" marL="514350" rtl="0" algn="l">
              <a:lnSpc>
                <a:spcPct val="125000"/>
              </a:lnSpc>
              <a:spcBef>
                <a:spcPts val="440"/>
              </a:spcBef>
              <a:spcAft>
                <a:spcPts val="0"/>
              </a:spcAft>
              <a:buClr>
                <a:schemeClr val="dk1"/>
              </a:buClr>
              <a:buSzPts val="2200"/>
              <a:buFont typeface="Arial"/>
              <a:buAutoNum type="arabicPeriod" startAt="15"/>
            </a:pPr>
            <a:r>
              <a:rPr lang="en-US" sz="2200"/>
              <a:t>Food Safety and Standards </a:t>
            </a:r>
            <a:r>
              <a:rPr b="1" lang="en-US" sz="2200"/>
              <a:t>(Labelling and Display) </a:t>
            </a:r>
            <a:r>
              <a:rPr lang="en-US" sz="2200"/>
              <a:t>Regulations, 2020</a:t>
            </a:r>
            <a:endParaRPr sz="2200"/>
          </a:p>
        </p:txBody>
      </p:sp>
      <p:sp>
        <p:nvSpPr>
          <p:cNvPr id="845" name="Google Shape;845;p6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6" name="Google Shape;846;p69"/>
          <p:cNvSpPr txBox="1"/>
          <p:nvPr>
            <p:ph type="title"/>
          </p:nvPr>
        </p:nvSpPr>
        <p:spPr>
          <a:xfrm>
            <a:off x="762000" y="9144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FF4600"/>
                </a:solidFill>
                <a:latin typeface="Roboto"/>
                <a:ea typeface="Roboto"/>
                <a:cs typeface="Roboto"/>
                <a:sym typeface="Roboto"/>
              </a:rPr>
              <a:t>Food Safety and Standards Regulations…contd</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7"/>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28" name="Google Shape;328;p7"/>
          <p:cNvSpPr txBox="1"/>
          <p:nvPr>
            <p:ph idx="1" type="body"/>
          </p:nvPr>
        </p:nvSpPr>
        <p:spPr>
          <a:xfrm>
            <a:off x="914400" y="1981200"/>
            <a:ext cx="508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Times New Roman"/>
              <a:buNone/>
            </a:pPr>
            <a:r>
              <a:t/>
            </a:r>
            <a:endParaRPr/>
          </a:p>
        </p:txBody>
      </p:sp>
      <p:sp>
        <p:nvSpPr>
          <p:cNvPr id="329" name="Google Shape;329;p7"/>
          <p:cNvSpPr txBox="1"/>
          <p:nvPr>
            <p:ph idx="2" type="body"/>
          </p:nvPr>
        </p:nvSpPr>
        <p:spPr>
          <a:xfrm>
            <a:off x="6197600" y="1981200"/>
            <a:ext cx="508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Times New Roman"/>
              <a:buNone/>
            </a:pPr>
            <a:r>
              <a:t/>
            </a:r>
            <a:endParaRPr/>
          </a:p>
        </p:txBody>
      </p:sp>
      <p:sp>
        <p:nvSpPr>
          <p:cNvPr id="330" name="Google Shape;330;p7"/>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1" name="Google Shape;331;p7"/>
          <p:cNvPicPr preferRelativeResize="0"/>
          <p:nvPr/>
        </p:nvPicPr>
        <p:blipFill rotWithShape="1">
          <a:blip r:embed="rId3">
            <a:alphaModFix/>
          </a:blip>
          <a:srcRect b="7230" l="0" r="0" t="0"/>
          <a:stretch/>
        </p:blipFill>
        <p:spPr>
          <a:xfrm>
            <a:off x="3581400" y="1423989"/>
            <a:ext cx="4648200" cy="4010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0"/>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Food Safety officer</a:t>
            </a:r>
            <a:endParaRPr/>
          </a:p>
        </p:txBody>
      </p:sp>
      <p:sp>
        <p:nvSpPr>
          <p:cNvPr id="852" name="Google Shape;852;p70"/>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a degree in Food Technology or Dairy Technology or Biotechnology or Oil Technology or Agricultural</a:t>
            </a:r>
            <a:br>
              <a:rPr lang="en-US" sz="1800"/>
            </a:br>
            <a:r>
              <a:rPr lang="en-US" sz="1800">
                <a:latin typeface="Times New Roman"/>
                <a:ea typeface="Times New Roman"/>
                <a:cs typeface="Times New Roman"/>
                <a:sym typeface="Times New Roman"/>
              </a:rPr>
              <a:t>Science or Veterinary Sciences or Bio-Chemistry or Microbiology or Masters Degree in Chemistry or degree in medicine from a recognized University, or</a:t>
            </a:r>
            <a:br>
              <a:rPr lang="en-US" sz="1800"/>
            </a:br>
            <a:r>
              <a:rPr lang="en-US" sz="1800">
                <a:latin typeface="Times New Roman"/>
                <a:ea typeface="Times New Roman"/>
                <a:cs typeface="Times New Roman"/>
                <a:sym typeface="Times New Roman"/>
              </a:rPr>
              <a:t>(ii) any other equivalent/recognized qualification notified by the Central Government, and</a:t>
            </a:r>
            <a:br>
              <a:rPr lang="en-US" sz="1800"/>
            </a:br>
            <a:r>
              <a:rPr lang="en-US" sz="1800">
                <a:latin typeface="Times New Roman"/>
                <a:ea typeface="Times New Roman"/>
                <a:cs typeface="Times New Roman"/>
                <a:sym typeface="Times New Roman"/>
              </a:rPr>
              <a:t>(iii) has successfully completed training as specified by the Food Authority in a recognized institute or</a:t>
            </a:r>
            <a:br>
              <a:rPr lang="en-US" sz="1800"/>
            </a:br>
            <a:r>
              <a:rPr lang="en-US" sz="1800">
                <a:latin typeface="Times New Roman"/>
                <a:ea typeface="Times New Roman"/>
                <a:cs typeface="Times New Roman"/>
                <a:sym typeface="Times New Roman"/>
              </a:rPr>
              <a:t>Institution approved for the purpose.</a:t>
            </a:r>
            <a:br>
              <a:rPr lang="en-US" sz="1800"/>
            </a:br>
            <a:r>
              <a:rPr lang="en-US" sz="1800">
                <a:latin typeface="Times New Roman"/>
                <a:ea typeface="Times New Roman"/>
                <a:cs typeface="Times New Roman"/>
                <a:sym typeface="Times New Roman"/>
              </a:rPr>
              <a:t>Provided that no person who has any financial interest in the manufacture, import or sale of any article of food</a:t>
            </a:r>
            <a:br>
              <a:rPr lang="en-US" sz="1800"/>
            </a:br>
            <a:r>
              <a:rPr lang="en-US" sz="1800">
                <a:latin typeface="Times New Roman"/>
                <a:ea typeface="Times New Roman"/>
                <a:cs typeface="Times New Roman"/>
                <a:sym typeface="Times New Roman"/>
              </a:rPr>
              <a:t>shall be appointed to be a Food Safety Officer under this rule</a:t>
            </a:r>
            <a:endParaRPr sz="1800"/>
          </a:p>
        </p:txBody>
      </p:sp>
      <p:sp>
        <p:nvSpPr>
          <p:cNvPr id="853" name="Google Shape;853;p70"/>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1"/>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Food Analyst</a:t>
            </a:r>
            <a:endParaRPr/>
          </a:p>
        </p:txBody>
      </p:sp>
      <p:sp>
        <p:nvSpPr>
          <p:cNvPr id="859" name="Google Shape;859;p71"/>
          <p:cNvSpPr txBox="1"/>
          <p:nvPr>
            <p:ph idx="1" type="body"/>
          </p:nvPr>
        </p:nvSpPr>
        <p:spPr>
          <a:xfrm>
            <a:off x="914400" y="19812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Holds a Master’s degree in Chemistry or Biochemistry or microbiology or Dairy Chemistry or Food Technology, Food and Nutrition or holds Bachelor of Technology in Dairy/Oil or holds degree in Veterinary Sciences from a university established in India by law or is an associate of the Institution of Chemists (India) by examination in the section of Food Analysts conducted by the Institution of Chemists (India) or any other</a:t>
            </a:r>
            <a:br>
              <a:rPr lang="en-US" sz="2000"/>
            </a:br>
            <a:r>
              <a:rPr lang="en-US" sz="2000">
                <a:latin typeface="Times New Roman"/>
                <a:ea typeface="Times New Roman"/>
                <a:cs typeface="Times New Roman"/>
                <a:sym typeface="Times New Roman"/>
              </a:rPr>
              <a:t>equivalent qualification recognized and notified by the Central government for such purposes and has not less than three years experience in the analysis of food; and</a:t>
            </a:r>
            <a:endParaRPr sz="2000"/>
          </a:p>
        </p:txBody>
      </p:sp>
      <p:sp>
        <p:nvSpPr>
          <p:cNvPr id="860" name="Google Shape;860;p71"/>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2"/>
          <p:cNvSpPr txBox="1"/>
          <p:nvPr>
            <p:ph type="title"/>
          </p:nvPr>
        </p:nvSpPr>
        <p:spPr>
          <a:xfrm>
            <a:off x="914400" y="10287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66" name="Google Shape;866;p72"/>
          <p:cNvSpPr txBox="1"/>
          <p:nvPr>
            <p:ph idx="1" type="body"/>
          </p:nvPr>
        </p:nvSpPr>
        <p:spPr>
          <a:xfrm>
            <a:off x="914400" y="1828800"/>
            <a:ext cx="103632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 The manuals of the method of analysis, as amended/adopted by the Authority from time to time including AOAC/ ISO/ Pearson’s/         Jacob/IUPAC/Food Chemicals CODEX/BIS/Woodmen/Winton-Winton/Joslyn, shall be used for analyzing the samples of food articles. </a:t>
            </a:r>
            <a:endParaRPr/>
          </a:p>
          <a:p>
            <a:pPr indent="-342900" lvl="0" marL="342900" rtl="0" algn="l">
              <a:spcBef>
                <a:spcPts val="560"/>
              </a:spcBef>
              <a:spcAft>
                <a:spcPts val="0"/>
              </a:spcAft>
              <a:buClr>
                <a:schemeClr val="dk1"/>
              </a:buClr>
              <a:buSzPts val="2800"/>
              <a:buFont typeface="Times New Roman"/>
              <a:buChar char="•"/>
            </a:pPr>
            <a:r>
              <a:rPr lang="en-US">
                <a:latin typeface="Times New Roman"/>
                <a:ea typeface="Times New Roman"/>
                <a:cs typeface="Times New Roman"/>
                <a:sym typeface="Times New Roman"/>
              </a:rPr>
              <a:t>However, in case the method for analyzing any parameter is not available in these manuals, a validated method of analysis prescribed by internationally recognized/analytical/regulatory agencies, shall be adopted</a:t>
            </a:r>
            <a:endParaRPr/>
          </a:p>
        </p:txBody>
      </p:sp>
      <p:sp>
        <p:nvSpPr>
          <p:cNvPr id="867" name="Google Shape;867;p72"/>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3"/>
          <p:cNvSpPr txBox="1"/>
          <p:nvPr>
            <p:ph type="title"/>
          </p:nvPr>
        </p:nvSpPr>
        <p:spPr>
          <a:xfrm>
            <a:off x="949036" y="6858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RAFT (Rapid Analytical Food Testing)</a:t>
            </a:r>
            <a:endParaRPr sz="3600"/>
          </a:p>
        </p:txBody>
      </p:sp>
      <p:sp>
        <p:nvSpPr>
          <p:cNvPr id="873" name="Google Shape;873;p73"/>
          <p:cNvSpPr txBox="1"/>
          <p:nvPr>
            <p:ph idx="1" type="body"/>
          </p:nvPr>
        </p:nvSpPr>
        <p:spPr>
          <a:xfrm>
            <a:off x="949036" y="1371600"/>
            <a:ext cx="103632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Font typeface="Times New Roman"/>
              <a:buChar char="•"/>
            </a:pPr>
            <a:r>
              <a:rPr lang="en-US" sz="2200"/>
              <a:t>The rapid food testing kit/equipment approved by FSSAI is to be used for screening and surveillance purposes only.</a:t>
            </a:r>
            <a:endParaRPr/>
          </a:p>
          <a:p>
            <a:pPr indent="-342900" lvl="0" marL="342900" rtl="0" algn="l">
              <a:spcBef>
                <a:spcPts val="440"/>
              </a:spcBef>
              <a:spcAft>
                <a:spcPts val="0"/>
              </a:spcAft>
              <a:buClr>
                <a:schemeClr val="dk1"/>
              </a:buClr>
              <a:buSzPts val="2200"/>
              <a:buFont typeface="Times New Roman"/>
              <a:buChar char="•"/>
            </a:pPr>
            <a:r>
              <a:rPr lang="en-US" sz="2200"/>
              <a:t>The purpose of the approval by FSSAI to Rapid Analytical Food Testing (RAFT) Kit/Equipment/Method is to facilitate carrying out on the spot field testing by Food Safety Officers (FSOs) or Mobile Testing Labs or to improve speed and reduce testing costs in food laboratories. The rapid food testing kit/equipment/method ensure “faster, better, cheaper” real-time testing of food. The rapid food testing kit/equipment/ method are better in terms of their size, faster in terms of their total run time and cheaper in terms of cost effectiveness as compared to conventional methods.</a:t>
            </a:r>
            <a:endParaRPr/>
          </a:p>
          <a:p>
            <a:pPr indent="-342900" lvl="0" marL="342900" rtl="0" algn="l">
              <a:spcBef>
                <a:spcPts val="320"/>
              </a:spcBef>
              <a:spcAft>
                <a:spcPts val="0"/>
              </a:spcAft>
              <a:buClr>
                <a:schemeClr val="dk1"/>
              </a:buClr>
              <a:buSzPts val="1600"/>
              <a:buFont typeface="Times New Roman"/>
              <a:buChar char="•"/>
            </a:pPr>
            <a:r>
              <a:rPr lang="en-US" sz="1600"/>
              <a:t>The recommended rapid kit/equipment/method meets the requirements of the Food Safety and Standard Regulations and are validated against International Standards.</a:t>
            </a:r>
            <a:endParaRPr sz="2200"/>
          </a:p>
          <a:p>
            <a:pPr indent="-342900" lvl="0" marL="342900" rtl="0" algn="l">
              <a:spcBef>
                <a:spcPts val="320"/>
              </a:spcBef>
              <a:spcAft>
                <a:spcPts val="0"/>
              </a:spcAft>
              <a:buClr>
                <a:srgbClr val="FF0000"/>
              </a:buClr>
              <a:buSzPts val="1600"/>
              <a:buFont typeface="Times New Roman"/>
              <a:buChar char="•"/>
            </a:pPr>
            <a:r>
              <a:rPr lang="en-US" sz="1600">
                <a:solidFill>
                  <a:srgbClr val="FF0000"/>
                </a:solidFill>
              </a:rPr>
              <a:t>The procedure for approval of Rapid Analytical Food testing Kit, Equipment or Methods shall be as per the guidelines that may be framed by the Food Authority from time to time.</a:t>
            </a:r>
            <a:endParaRPr sz="2200">
              <a:solidFill>
                <a:srgbClr val="FF0000"/>
              </a:solidFill>
            </a:endParaRPr>
          </a:p>
        </p:txBody>
      </p:sp>
      <p:sp>
        <p:nvSpPr>
          <p:cNvPr id="874" name="Google Shape;874;p73"/>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4"/>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Hazard Analysis table</a:t>
            </a:r>
            <a:endParaRPr/>
          </a:p>
        </p:txBody>
      </p:sp>
      <p:graphicFrame>
        <p:nvGraphicFramePr>
          <p:cNvPr id="880" name="Google Shape;880;p74"/>
          <p:cNvGraphicFramePr/>
          <p:nvPr/>
        </p:nvGraphicFramePr>
        <p:xfrm>
          <a:off x="685800" y="1981200"/>
          <a:ext cx="3000000" cy="3000000"/>
        </p:xfrm>
        <a:graphic>
          <a:graphicData uri="http://schemas.openxmlformats.org/drawingml/2006/table">
            <a:tbl>
              <a:tblPr bandRow="1" firstRow="1">
                <a:noFill/>
                <a:tableStyleId>{F0A2E05A-6C07-47FF-8663-306E4EB6BF2C}</a:tableStyleId>
              </a:tblPr>
              <a:tblGrid>
                <a:gridCol w="1371600"/>
                <a:gridCol w="457200"/>
                <a:gridCol w="507625"/>
                <a:gridCol w="700925"/>
                <a:gridCol w="1246100"/>
                <a:gridCol w="1401850"/>
                <a:gridCol w="1012450"/>
                <a:gridCol w="1635500"/>
                <a:gridCol w="1168225"/>
                <a:gridCol w="1090325"/>
              </a:tblGrid>
              <a:tr h="370850">
                <a:tc>
                  <a:txBody>
                    <a:bodyPr/>
                    <a:lstStyle/>
                    <a:p>
                      <a:pPr indent="0" lvl="0" marL="0" marR="0" rtl="0" algn="l">
                        <a:spcBef>
                          <a:spcPts val="0"/>
                        </a:spcBef>
                        <a:spcAft>
                          <a:spcPts val="0"/>
                        </a:spcAft>
                        <a:buNone/>
                      </a:pPr>
                      <a:r>
                        <a:rPr lang="en-US" sz="1800">
                          <a:solidFill>
                            <a:schemeClr val="dk1"/>
                          </a:solidFill>
                        </a:rPr>
                        <a:t>Processing Step</a:t>
                      </a:r>
                      <a:endParaRPr sz="1800">
                        <a:solidFill>
                          <a:schemeClr val="dk1"/>
                        </a:solidFill>
                      </a:endParaRPr>
                    </a:p>
                  </a:txBody>
                  <a:tcPr marT="45725" marB="45725" marR="91450" marL="91450"/>
                </a:tc>
                <a:tc gridSpan="4">
                  <a:txBody>
                    <a:bodyPr/>
                    <a:lstStyle/>
                    <a:p>
                      <a:pPr indent="0" lvl="0" marL="0" marR="0" rtl="0" algn="ctr">
                        <a:spcBef>
                          <a:spcPts val="0"/>
                        </a:spcBef>
                        <a:spcAft>
                          <a:spcPts val="0"/>
                        </a:spcAft>
                        <a:buNone/>
                      </a:pPr>
                      <a:r>
                        <a:rPr lang="en-US" sz="1800">
                          <a:solidFill>
                            <a:schemeClr val="dk1"/>
                          </a:solidFill>
                        </a:rPr>
                        <a:t>Hazard</a:t>
                      </a:r>
                      <a:endParaRPr sz="1800">
                        <a:solidFill>
                          <a:schemeClr val="dk1"/>
                        </a:solidFill>
                      </a:endParaRPr>
                    </a:p>
                  </a:txBody>
                  <a:tcPr marT="45725" marB="45725" marR="91450" marL="91450"/>
                </a:tc>
                <a:tc hMerge="1"/>
                <a:tc hMerge="1"/>
                <a:tc hMerge="1"/>
                <a:tc gridSpan="2">
                  <a:txBody>
                    <a:bodyPr/>
                    <a:lstStyle/>
                    <a:p>
                      <a:pPr indent="0" lvl="0" marL="0" marR="0" rtl="0" algn="ctr">
                        <a:spcBef>
                          <a:spcPts val="0"/>
                        </a:spcBef>
                        <a:spcAft>
                          <a:spcPts val="0"/>
                        </a:spcAft>
                        <a:buNone/>
                      </a:pPr>
                      <a:r>
                        <a:rPr lang="en-US" sz="1800">
                          <a:solidFill>
                            <a:schemeClr val="dk1"/>
                          </a:solidFill>
                        </a:rPr>
                        <a:t>Risk analysis</a:t>
                      </a:r>
                      <a:endParaRPr sz="1800">
                        <a:solidFill>
                          <a:schemeClr val="dk1"/>
                        </a:solidFill>
                      </a:endParaRPr>
                    </a:p>
                  </a:txBody>
                  <a:tcPr marT="45725" marB="45725" marR="91450" marL="91450"/>
                </a:tc>
                <a:tc hMerge="1"/>
                <a:tc>
                  <a:txBody>
                    <a:bodyPr/>
                    <a:lstStyle/>
                    <a:p>
                      <a:pPr indent="0" lvl="0" marL="0" marR="0" rtl="0" algn="l">
                        <a:spcBef>
                          <a:spcPts val="0"/>
                        </a:spcBef>
                        <a:spcAft>
                          <a:spcPts val="0"/>
                        </a:spcAft>
                        <a:buNone/>
                      </a:pPr>
                      <a:r>
                        <a:rPr lang="en-US" sz="1800">
                          <a:solidFill>
                            <a:schemeClr val="dk1"/>
                          </a:solidFill>
                        </a:rPr>
                        <a:t>Control measures</a:t>
                      </a:r>
                      <a:endParaRPr sz="1800">
                        <a:solidFill>
                          <a:schemeClr val="dk1"/>
                        </a:solidFill>
                      </a:endParaRPr>
                    </a:p>
                  </a:txBody>
                  <a:tcPr marT="45725" marB="45725" marR="91450" marL="91450"/>
                </a:tc>
                <a:tc gridSpan="2">
                  <a:txBody>
                    <a:bodyPr/>
                    <a:lstStyle/>
                    <a:p>
                      <a:pPr indent="0" lvl="0" marL="0" marR="0" rtl="0" algn="l">
                        <a:spcBef>
                          <a:spcPts val="0"/>
                        </a:spcBef>
                        <a:spcAft>
                          <a:spcPts val="0"/>
                        </a:spcAft>
                        <a:buNone/>
                      </a:pPr>
                      <a:r>
                        <a:rPr lang="en-US" sz="1800">
                          <a:solidFill>
                            <a:schemeClr val="dk1"/>
                          </a:solidFill>
                        </a:rPr>
                        <a:t>Significance</a:t>
                      </a:r>
                      <a:endParaRPr sz="1800">
                        <a:solidFill>
                          <a:schemeClr val="dk1"/>
                        </a:solidFill>
                      </a:endParaRPr>
                    </a:p>
                  </a:txBody>
                  <a:tcPr marT="45725" marB="45725" marR="91450" marL="91450"/>
                </a:tc>
                <a:tc hMerge="1"/>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c>
                  <a:txBody>
                    <a:bodyPr/>
                    <a:lstStyle/>
                    <a:p>
                      <a:pPr indent="0" lvl="0" marL="0" marR="0" rtl="0" algn="l">
                        <a:spcBef>
                          <a:spcPts val="0"/>
                        </a:spcBef>
                        <a:spcAft>
                          <a:spcPts val="0"/>
                        </a:spcAft>
                        <a:buNone/>
                      </a:pPr>
                      <a:r>
                        <a:rPr lang="en-US" sz="1800"/>
                        <a:t>C</a:t>
                      </a:r>
                      <a:endParaRPr sz="1800"/>
                    </a:p>
                  </a:txBody>
                  <a:tcPr marT="45725" marB="45725" marR="91450" marL="91450"/>
                </a:tc>
                <a:tc>
                  <a:txBody>
                    <a:bodyPr/>
                    <a:lstStyle/>
                    <a:p>
                      <a:pPr indent="0" lvl="0" marL="0" marR="0" rtl="0" algn="l">
                        <a:spcBef>
                          <a:spcPts val="0"/>
                        </a:spcBef>
                        <a:spcAft>
                          <a:spcPts val="0"/>
                        </a:spcAft>
                        <a:buNone/>
                      </a:pPr>
                      <a:r>
                        <a:rPr lang="en-US" sz="1800"/>
                        <a:t>B</a:t>
                      </a:r>
                      <a:endParaRPr sz="1800"/>
                    </a:p>
                  </a:txBody>
                  <a:tcPr marT="45725" marB="45725" marR="91450" marL="91450"/>
                </a:tc>
                <a:tc>
                  <a:txBody>
                    <a:bodyPr/>
                    <a:lstStyle/>
                    <a:p>
                      <a:pPr indent="0" lvl="0" marL="0" marR="0" rtl="0" algn="l">
                        <a:spcBef>
                          <a:spcPts val="0"/>
                        </a:spcBef>
                        <a:spcAft>
                          <a:spcPts val="0"/>
                        </a:spcAft>
                        <a:buNone/>
                      </a:pPr>
                      <a:r>
                        <a:rPr lang="en-US" sz="1800"/>
                        <a:t>Details of hazard</a:t>
                      </a:r>
                      <a:endParaRPr sz="1800"/>
                    </a:p>
                  </a:txBody>
                  <a:tcPr marT="45725" marB="45725" marR="91450" marL="91450"/>
                </a:tc>
                <a:tc>
                  <a:txBody>
                    <a:bodyPr/>
                    <a:lstStyle/>
                    <a:p>
                      <a:pPr indent="0" lvl="0" marL="0" marR="0" rtl="0" algn="l">
                        <a:spcBef>
                          <a:spcPts val="0"/>
                        </a:spcBef>
                        <a:spcAft>
                          <a:spcPts val="0"/>
                        </a:spcAft>
                        <a:buNone/>
                      </a:pPr>
                      <a:r>
                        <a:rPr lang="en-US" sz="1800"/>
                        <a:t>Likelihood Occurrence</a:t>
                      </a:r>
                      <a:endParaRPr sz="1800"/>
                    </a:p>
                  </a:txBody>
                  <a:tcPr marT="45725" marB="45725" marR="91450" marL="91450"/>
                </a:tc>
                <a:tc>
                  <a:txBody>
                    <a:bodyPr/>
                    <a:lstStyle/>
                    <a:p>
                      <a:pPr indent="0" lvl="0" marL="0" marR="0" rtl="0" algn="l">
                        <a:spcBef>
                          <a:spcPts val="0"/>
                        </a:spcBef>
                        <a:spcAft>
                          <a:spcPts val="0"/>
                        </a:spcAft>
                        <a:buNone/>
                      </a:pPr>
                      <a:r>
                        <a:rPr lang="en-US" sz="1800"/>
                        <a:t>Severity</a:t>
                      </a:r>
                      <a:endParaRPr/>
                    </a:p>
                    <a:p>
                      <a:pPr indent="0" lvl="0" marL="0" marR="0" rtl="0" algn="l">
                        <a:spcBef>
                          <a:spcPts val="0"/>
                        </a:spcBef>
                        <a:spcAft>
                          <a:spcPts val="0"/>
                        </a:spcAft>
                        <a:buNone/>
                      </a:pPr>
                      <a:r>
                        <a:rPr lang="en-US" sz="1800"/>
                        <a:t> impact</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Signi</a:t>
                      </a:r>
                      <a:endParaRPr sz="1800"/>
                    </a:p>
                    <a:p>
                      <a:pPr indent="0" lvl="0" marL="0" marR="0" rtl="0" algn="ctr">
                        <a:spcBef>
                          <a:spcPts val="0"/>
                        </a:spcBef>
                        <a:spcAft>
                          <a:spcPts val="0"/>
                        </a:spcAft>
                        <a:buNone/>
                      </a:pPr>
                      <a:r>
                        <a:rPr lang="en-US" sz="1800"/>
                        <a:t>ficant</a:t>
                      </a:r>
                      <a:endParaRPr sz="1800"/>
                    </a:p>
                  </a:txBody>
                  <a:tcPr marT="45725" marB="45725" marR="91450" marL="91450"/>
                </a:tc>
                <a:tc>
                  <a:txBody>
                    <a:bodyPr/>
                    <a:lstStyle/>
                    <a:p>
                      <a:pPr indent="0" lvl="0" marL="0" marR="0" rtl="0" algn="ctr">
                        <a:spcBef>
                          <a:spcPts val="0"/>
                        </a:spcBef>
                        <a:spcAft>
                          <a:spcPts val="0"/>
                        </a:spcAft>
                        <a:buNone/>
                      </a:pPr>
                      <a:r>
                        <a:rPr lang="en-US" sz="1800"/>
                        <a:t>Non</a:t>
                      </a:r>
                      <a:endParaRPr/>
                    </a:p>
                    <a:p>
                      <a:pPr indent="0" lvl="0" marL="0" marR="0" rtl="0" algn="ctr">
                        <a:spcBef>
                          <a:spcPts val="0"/>
                        </a:spcBef>
                        <a:spcAft>
                          <a:spcPts val="0"/>
                        </a:spcAft>
                        <a:buNone/>
                      </a:pPr>
                      <a:r>
                        <a:rPr lang="en-US" sz="1800"/>
                        <a:t>Sig</a:t>
                      </a:r>
                      <a:endParaRPr sz="1800"/>
                    </a:p>
                  </a:txBody>
                  <a:tcPr marT="45725" marB="45725" marR="91450" marL="91450"/>
                </a:tc>
              </a:tr>
            </a:tbl>
          </a:graphicData>
        </a:graphic>
      </p:graphicFrame>
      <p:sp>
        <p:nvSpPr>
          <p:cNvPr id="881" name="Google Shape;881;p74"/>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5"/>
          <p:cNvSpPr txBox="1"/>
          <p:nvPr>
            <p:ph type="title"/>
          </p:nvPr>
        </p:nvSpPr>
        <p:spPr>
          <a:xfrm>
            <a:off x="914400" y="1143000"/>
            <a:ext cx="103632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CCP plan</a:t>
            </a:r>
            <a:endParaRPr/>
          </a:p>
        </p:txBody>
      </p:sp>
      <p:graphicFrame>
        <p:nvGraphicFramePr>
          <p:cNvPr id="887" name="Google Shape;887;p75"/>
          <p:cNvGraphicFramePr/>
          <p:nvPr/>
        </p:nvGraphicFramePr>
        <p:xfrm>
          <a:off x="914400" y="1981200"/>
          <a:ext cx="3000000" cy="3000000"/>
        </p:xfrm>
        <a:graphic>
          <a:graphicData uri="http://schemas.openxmlformats.org/drawingml/2006/table">
            <a:tbl>
              <a:tblPr bandRow="1" firstRow="1">
                <a:noFill/>
                <a:tableStyleId>{F0A2E05A-6C07-47FF-8663-306E4EB6BF2C}</a:tableStyleId>
              </a:tblPr>
              <a:tblGrid>
                <a:gridCol w="1151475"/>
                <a:gridCol w="1151475"/>
                <a:gridCol w="1151475"/>
                <a:gridCol w="1151475"/>
                <a:gridCol w="1151475"/>
                <a:gridCol w="1151475"/>
                <a:gridCol w="863600"/>
                <a:gridCol w="1439325"/>
                <a:gridCol w="1151475"/>
              </a:tblGrid>
              <a:tr h="370850">
                <a:tc>
                  <a:txBody>
                    <a:bodyPr/>
                    <a:lstStyle/>
                    <a:p>
                      <a:pPr indent="0" lvl="0" marL="0" marR="0" rtl="0" algn="l">
                        <a:spcBef>
                          <a:spcPts val="0"/>
                        </a:spcBef>
                        <a:spcAft>
                          <a:spcPts val="0"/>
                        </a:spcAft>
                        <a:buNone/>
                      </a:pPr>
                      <a:r>
                        <a:rPr lang="en-US" sz="1800">
                          <a:solidFill>
                            <a:schemeClr val="dk1"/>
                          </a:solidFill>
                        </a:rPr>
                        <a:t>Proc.</a:t>
                      </a:r>
                      <a:endParaRPr/>
                    </a:p>
                    <a:p>
                      <a:pPr indent="0" lvl="0" marL="0" marR="0" rtl="0" algn="l">
                        <a:spcBef>
                          <a:spcPts val="0"/>
                        </a:spcBef>
                        <a:spcAft>
                          <a:spcPts val="0"/>
                        </a:spcAft>
                        <a:buNone/>
                      </a:pPr>
                      <a:r>
                        <a:rPr lang="en-US" sz="1800">
                          <a:solidFill>
                            <a:schemeClr val="dk1"/>
                          </a:solidFill>
                        </a:rPr>
                        <a:t>Step</a:t>
                      </a:r>
                      <a:endParaRPr sz="18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CCP</a:t>
                      </a:r>
                      <a:endParaRPr sz="18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Critical Limit</a:t>
                      </a:r>
                      <a:endParaRPr sz="1800">
                        <a:solidFill>
                          <a:schemeClr val="dk1"/>
                        </a:solidFill>
                      </a:endParaRPr>
                    </a:p>
                  </a:txBody>
                  <a:tcPr marT="45725" marB="45725" marR="91450" marL="91450"/>
                </a:tc>
                <a:tc gridSpan="4">
                  <a:txBody>
                    <a:bodyPr/>
                    <a:lstStyle/>
                    <a:p>
                      <a:pPr indent="0" lvl="0" marL="0" marR="0" rtl="0" algn="ctr">
                        <a:spcBef>
                          <a:spcPts val="0"/>
                        </a:spcBef>
                        <a:spcAft>
                          <a:spcPts val="0"/>
                        </a:spcAft>
                        <a:buNone/>
                      </a:pPr>
                      <a:r>
                        <a:rPr lang="en-US" sz="1800">
                          <a:solidFill>
                            <a:schemeClr val="dk1"/>
                          </a:solidFill>
                        </a:rPr>
                        <a:t>Monitoring</a:t>
                      </a:r>
                      <a:endParaRPr sz="1800">
                        <a:solidFill>
                          <a:schemeClr val="dk1"/>
                        </a:solidFill>
                      </a:endParaRPr>
                    </a:p>
                  </a:txBody>
                  <a:tcPr marT="45725" marB="45725" marR="91450" marL="91450"/>
                </a:tc>
                <a:tc hMerge="1"/>
                <a:tc hMerge="1"/>
                <a:tc hMerge="1"/>
                <a:tc>
                  <a:txBody>
                    <a:bodyPr/>
                    <a:lstStyle/>
                    <a:p>
                      <a:pPr indent="0" lvl="0" marL="0" marR="0" rtl="0" algn="l">
                        <a:spcBef>
                          <a:spcPts val="0"/>
                        </a:spcBef>
                        <a:spcAft>
                          <a:spcPts val="0"/>
                        </a:spcAft>
                        <a:buNone/>
                      </a:pPr>
                      <a:r>
                        <a:rPr lang="en-US" sz="1800">
                          <a:solidFill>
                            <a:schemeClr val="dk1"/>
                          </a:solidFill>
                        </a:rPr>
                        <a:t>Corrective Action</a:t>
                      </a:r>
                      <a:endParaRPr sz="18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Record</a:t>
                      </a:r>
                      <a:endParaRPr sz="18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b="1" lang="en-US" sz="1800"/>
                        <a:t>What</a:t>
                      </a:r>
                      <a:endParaRPr b="1" sz="1800"/>
                    </a:p>
                  </a:txBody>
                  <a:tcPr marT="45725" marB="45725" marR="91450" marL="91450"/>
                </a:tc>
                <a:tc>
                  <a:txBody>
                    <a:bodyPr/>
                    <a:lstStyle/>
                    <a:p>
                      <a:pPr indent="0" lvl="0" marL="0" marR="0" rtl="0" algn="ctr">
                        <a:spcBef>
                          <a:spcPts val="0"/>
                        </a:spcBef>
                        <a:spcAft>
                          <a:spcPts val="0"/>
                        </a:spcAft>
                        <a:buNone/>
                      </a:pPr>
                      <a:r>
                        <a:rPr b="1" lang="en-US" sz="1800"/>
                        <a:t>How</a:t>
                      </a:r>
                      <a:endParaRPr b="1" sz="1800"/>
                    </a:p>
                  </a:txBody>
                  <a:tcPr marT="45725" marB="45725" marR="91450" marL="91450"/>
                </a:tc>
                <a:tc>
                  <a:txBody>
                    <a:bodyPr/>
                    <a:lstStyle/>
                    <a:p>
                      <a:pPr indent="0" lvl="0" marL="0" marR="0" rtl="0" algn="ctr">
                        <a:spcBef>
                          <a:spcPts val="0"/>
                        </a:spcBef>
                        <a:spcAft>
                          <a:spcPts val="0"/>
                        </a:spcAft>
                        <a:buNone/>
                      </a:pPr>
                      <a:r>
                        <a:rPr b="1" lang="en-US" sz="1800"/>
                        <a:t>When</a:t>
                      </a:r>
                      <a:endParaRPr b="1" sz="1800"/>
                    </a:p>
                  </a:txBody>
                  <a:tcPr marT="45725" marB="45725" marR="91450" marL="91450"/>
                </a:tc>
                <a:tc>
                  <a:txBody>
                    <a:bodyPr/>
                    <a:lstStyle/>
                    <a:p>
                      <a:pPr indent="0" lvl="0" marL="0" marR="0" rtl="0" algn="ctr">
                        <a:spcBef>
                          <a:spcPts val="0"/>
                        </a:spcBef>
                        <a:spcAft>
                          <a:spcPts val="0"/>
                        </a:spcAft>
                        <a:buNone/>
                      </a:pPr>
                      <a:r>
                        <a:rPr b="1" lang="en-US" sz="1800"/>
                        <a:t>Who</a:t>
                      </a:r>
                      <a:endParaRPr b="1"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888" name="Google Shape;888;p75"/>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8"/>
          <p:cNvSpPr txBox="1"/>
          <p:nvPr>
            <p:ph type="title"/>
          </p:nvPr>
        </p:nvSpPr>
        <p:spPr>
          <a:xfrm>
            <a:off x="2057400" y="774664"/>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Methods to Prevent / eliminate hazards</a:t>
            </a:r>
            <a:endParaRPr sz="2800"/>
          </a:p>
        </p:txBody>
      </p:sp>
      <p:sp>
        <p:nvSpPr>
          <p:cNvPr id="337" name="Google Shape;337;p8"/>
          <p:cNvSpPr txBox="1"/>
          <p:nvPr>
            <p:ph idx="1" type="body"/>
          </p:nvPr>
        </p:nvSpPr>
        <p:spPr>
          <a:xfrm>
            <a:off x="1752600" y="1747445"/>
            <a:ext cx="22098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Times New Roman"/>
              <a:buNone/>
            </a:pPr>
            <a:r>
              <a:rPr lang="en-US" sz="2400"/>
              <a:t>Physical</a:t>
            </a:r>
            <a:endParaRPr/>
          </a:p>
          <a:p>
            <a:pPr indent="-342900" lvl="0" marL="342900" rtl="0" algn="l">
              <a:spcBef>
                <a:spcPts val="400"/>
              </a:spcBef>
              <a:spcAft>
                <a:spcPts val="0"/>
              </a:spcAft>
              <a:buClr>
                <a:schemeClr val="dk1"/>
              </a:buClr>
              <a:buSzPts val="2000"/>
              <a:buFont typeface="Times New Roman"/>
              <a:buChar char="•"/>
            </a:pPr>
            <a:r>
              <a:rPr lang="en-US" sz="2000"/>
              <a:t>Cleaning </a:t>
            </a:r>
            <a:endParaRPr/>
          </a:p>
          <a:p>
            <a:pPr indent="-342900" lvl="0" marL="342900" rtl="0" algn="l">
              <a:spcBef>
                <a:spcPts val="400"/>
              </a:spcBef>
              <a:spcAft>
                <a:spcPts val="0"/>
              </a:spcAft>
              <a:buClr>
                <a:schemeClr val="dk1"/>
              </a:buClr>
              <a:buSzPts val="2000"/>
              <a:buFont typeface="Times New Roman"/>
              <a:buChar char="•"/>
            </a:pPr>
            <a:r>
              <a:rPr lang="en-US" sz="2000"/>
              <a:t>Magnetic separator</a:t>
            </a:r>
            <a:endParaRPr/>
          </a:p>
          <a:p>
            <a:pPr indent="-342900" lvl="0" marL="342900" rtl="0" algn="l">
              <a:spcBef>
                <a:spcPts val="400"/>
              </a:spcBef>
              <a:spcAft>
                <a:spcPts val="0"/>
              </a:spcAft>
              <a:buClr>
                <a:schemeClr val="dk1"/>
              </a:buClr>
              <a:buSzPts val="2000"/>
              <a:buFont typeface="Times New Roman"/>
              <a:buChar char="•"/>
            </a:pPr>
            <a:r>
              <a:rPr lang="en-US" sz="2000"/>
              <a:t>Maintenance of eqpt./ building /utilities/instruments</a:t>
            </a:r>
            <a:endParaRPr/>
          </a:p>
          <a:p>
            <a:pPr indent="-342900" lvl="0" marL="342900" rtl="0" algn="l">
              <a:spcBef>
                <a:spcPts val="400"/>
              </a:spcBef>
              <a:spcAft>
                <a:spcPts val="0"/>
              </a:spcAft>
              <a:buClr>
                <a:schemeClr val="dk1"/>
              </a:buClr>
              <a:buSzPts val="2000"/>
              <a:buFont typeface="Times New Roman"/>
              <a:buChar char="•"/>
            </a:pPr>
            <a:r>
              <a:rPr lang="en-US" sz="2000"/>
              <a:t>Hair nets, masks, gloves, uniform</a:t>
            </a:r>
            <a:endParaRPr/>
          </a:p>
          <a:p>
            <a:pPr indent="-342900" lvl="0" marL="342900" rtl="0" algn="l">
              <a:spcBef>
                <a:spcPts val="400"/>
              </a:spcBef>
              <a:spcAft>
                <a:spcPts val="0"/>
              </a:spcAft>
              <a:buClr>
                <a:schemeClr val="dk1"/>
              </a:buClr>
              <a:buSzPts val="2000"/>
              <a:buFont typeface="Times New Roman"/>
              <a:buChar char="•"/>
            </a:pPr>
            <a:r>
              <a:rPr lang="en-US" sz="2000"/>
              <a:t>No jewellery</a:t>
            </a:r>
            <a:endParaRPr sz="2000"/>
          </a:p>
          <a:p>
            <a:pPr indent="-165100" lvl="0" marL="342900" rtl="0" algn="l">
              <a:spcBef>
                <a:spcPts val="560"/>
              </a:spcBef>
              <a:spcAft>
                <a:spcPts val="0"/>
              </a:spcAft>
              <a:buClr>
                <a:schemeClr val="dk1"/>
              </a:buClr>
              <a:buSzPts val="2800"/>
              <a:buFont typeface="Times New Roman"/>
              <a:buNone/>
            </a:pPr>
            <a:r>
              <a:t/>
            </a:r>
            <a:endParaRPr/>
          </a:p>
        </p:txBody>
      </p:sp>
      <p:sp>
        <p:nvSpPr>
          <p:cNvPr id="338" name="Google Shape;338;p8"/>
          <p:cNvSpPr txBox="1"/>
          <p:nvPr>
            <p:ph idx="2" type="body"/>
          </p:nvPr>
        </p:nvSpPr>
        <p:spPr>
          <a:xfrm>
            <a:off x="4448175" y="1747445"/>
            <a:ext cx="2438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Times New Roman"/>
              <a:buNone/>
            </a:pPr>
            <a:r>
              <a:rPr lang="en-US" sz="2400"/>
              <a:t>Chemical</a:t>
            </a:r>
            <a:endParaRPr/>
          </a:p>
          <a:p>
            <a:pPr indent="-342900" lvl="0" marL="342900" rtl="0" algn="l">
              <a:spcBef>
                <a:spcPts val="400"/>
              </a:spcBef>
              <a:spcAft>
                <a:spcPts val="0"/>
              </a:spcAft>
              <a:buClr>
                <a:schemeClr val="dk1"/>
              </a:buClr>
              <a:buSzPts val="2000"/>
              <a:buFont typeface="Times New Roman"/>
              <a:buChar char="•"/>
            </a:pPr>
            <a:r>
              <a:rPr lang="en-US" sz="2000"/>
              <a:t>Cleaning/washing, sanitizing</a:t>
            </a:r>
            <a:endParaRPr/>
          </a:p>
          <a:p>
            <a:pPr indent="-342900" lvl="0" marL="342900" rtl="0" algn="l">
              <a:spcBef>
                <a:spcPts val="400"/>
              </a:spcBef>
              <a:spcAft>
                <a:spcPts val="0"/>
              </a:spcAft>
              <a:buClr>
                <a:schemeClr val="dk1"/>
              </a:buClr>
              <a:buSzPts val="2000"/>
              <a:buFont typeface="Times New Roman"/>
              <a:buChar char="•"/>
            </a:pPr>
            <a:r>
              <a:rPr lang="en-US" sz="2000"/>
              <a:t>Check quality of water</a:t>
            </a:r>
            <a:endParaRPr/>
          </a:p>
          <a:p>
            <a:pPr indent="-342900" lvl="0" marL="342900" rtl="0" algn="l">
              <a:spcBef>
                <a:spcPts val="400"/>
              </a:spcBef>
              <a:spcAft>
                <a:spcPts val="0"/>
              </a:spcAft>
              <a:buClr>
                <a:schemeClr val="dk1"/>
              </a:buClr>
              <a:buSzPts val="2000"/>
              <a:buFont typeface="Times New Roman"/>
              <a:buChar char="•"/>
            </a:pPr>
            <a:r>
              <a:rPr lang="en-US" sz="2000"/>
              <a:t>GAP</a:t>
            </a:r>
            <a:endParaRPr/>
          </a:p>
          <a:p>
            <a:pPr indent="-342900" lvl="0" marL="342900" rtl="0" algn="l">
              <a:spcBef>
                <a:spcPts val="400"/>
              </a:spcBef>
              <a:spcAft>
                <a:spcPts val="0"/>
              </a:spcAft>
              <a:buClr>
                <a:schemeClr val="dk1"/>
              </a:buClr>
              <a:buSzPts val="2000"/>
              <a:buFont typeface="Times New Roman"/>
              <a:buChar char="•"/>
            </a:pPr>
            <a:r>
              <a:rPr lang="en-US" sz="2000"/>
              <a:t>Labelled and designated storage of chemicals</a:t>
            </a:r>
            <a:endParaRPr/>
          </a:p>
          <a:p>
            <a:pPr indent="-342900" lvl="0" marL="342900" rtl="0" algn="l">
              <a:spcBef>
                <a:spcPts val="400"/>
              </a:spcBef>
              <a:spcAft>
                <a:spcPts val="0"/>
              </a:spcAft>
              <a:buClr>
                <a:schemeClr val="dk1"/>
              </a:buClr>
              <a:buSzPts val="2000"/>
              <a:buFont typeface="Times New Roman"/>
              <a:buChar char="•"/>
            </a:pPr>
            <a:r>
              <a:rPr lang="en-US" sz="2000"/>
              <a:t>Ventilation</a:t>
            </a:r>
            <a:endParaRPr/>
          </a:p>
          <a:p>
            <a:pPr indent="-342900" lvl="0" marL="342900" rtl="0" algn="l">
              <a:spcBef>
                <a:spcPts val="400"/>
              </a:spcBef>
              <a:spcAft>
                <a:spcPts val="0"/>
              </a:spcAft>
              <a:buClr>
                <a:schemeClr val="dk1"/>
              </a:buClr>
              <a:buSzPts val="2000"/>
              <a:buFont typeface="Times New Roman"/>
              <a:buChar char="•"/>
            </a:pPr>
            <a:r>
              <a:rPr lang="en-US" sz="2000"/>
              <a:t>Air curtains</a:t>
            </a:r>
            <a:endParaRPr/>
          </a:p>
          <a:p>
            <a:pPr indent="-215900" lvl="0" marL="342900" rtl="0" algn="l">
              <a:spcBef>
                <a:spcPts val="400"/>
              </a:spcBef>
              <a:spcAft>
                <a:spcPts val="0"/>
              </a:spcAft>
              <a:buClr>
                <a:schemeClr val="dk1"/>
              </a:buClr>
              <a:buSzPts val="2000"/>
              <a:buFont typeface="Times New Roman"/>
              <a:buNone/>
            </a:pPr>
            <a:r>
              <a:t/>
            </a:r>
            <a:endParaRPr sz="2000"/>
          </a:p>
        </p:txBody>
      </p:sp>
      <p:sp>
        <p:nvSpPr>
          <p:cNvPr id="339" name="Google Shape;339;p8"/>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0" name="Google Shape;340;p8"/>
          <p:cNvSpPr txBox="1"/>
          <p:nvPr/>
        </p:nvSpPr>
        <p:spPr>
          <a:xfrm>
            <a:off x="7569202" y="1706657"/>
            <a:ext cx="2438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Biological</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Building</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Pest control</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Fly killers</a:t>
            </a:r>
            <a:endParaRPr/>
          </a:p>
          <a:p>
            <a:pPr indent="-342900" lvl="0" marL="3429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Rat baits</a:t>
            </a:r>
            <a:endParaRPr/>
          </a:p>
          <a:p>
            <a:pPr indent="-342900" lvl="0" marL="342900" marR="0" rtl="0" algn="l">
              <a:spcBef>
                <a:spcPts val="400"/>
              </a:spcBef>
              <a:spcAft>
                <a:spcPts val="0"/>
              </a:spcAft>
              <a:buClr>
                <a:srgbClr val="FF0000"/>
              </a:buClr>
              <a:buSzPts val="2000"/>
              <a:buFont typeface="Times New Roman"/>
              <a:buChar char="•"/>
            </a:pPr>
            <a:r>
              <a:rPr b="0" i="0" lang="en-US" sz="2000" u="none" cap="none" strike="noStrike">
                <a:solidFill>
                  <a:srgbClr val="FF0000"/>
                </a:solidFill>
                <a:latin typeface="Times New Roman"/>
                <a:ea typeface="Times New Roman"/>
                <a:cs typeface="Times New Roman"/>
                <a:sym typeface="Times New Roman"/>
              </a:rPr>
              <a:t>Time</a:t>
            </a:r>
            <a:endParaRPr/>
          </a:p>
          <a:p>
            <a:pPr indent="-342900" lvl="0" marL="342900" marR="0" rtl="0" algn="l">
              <a:spcBef>
                <a:spcPts val="400"/>
              </a:spcBef>
              <a:spcAft>
                <a:spcPts val="0"/>
              </a:spcAft>
              <a:buClr>
                <a:srgbClr val="FF0000"/>
              </a:buClr>
              <a:buSzPts val="2000"/>
              <a:buFont typeface="Times New Roman"/>
              <a:buChar char="•"/>
            </a:pPr>
            <a:r>
              <a:rPr b="0" i="0" lang="en-US" sz="2000" u="none" cap="none" strike="noStrike">
                <a:solidFill>
                  <a:srgbClr val="FF0000"/>
                </a:solidFill>
                <a:latin typeface="Times New Roman"/>
                <a:ea typeface="Times New Roman"/>
                <a:cs typeface="Times New Roman"/>
                <a:sym typeface="Times New Roman"/>
              </a:rPr>
              <a:t>Temperature</a:t>
            </a:r>
            <a:endParaRPr/>
          </a:p>
          <a:p>
            <a:pPr indent="-342900" lvl="0" marL="342900" marR="0" rtl="0" algn="l">
              <a:spcBef>
                <a:spcPts val="400"/>
              </a:spcBef>
              <a:spcAft>
                <a:spcPts val="0"/>
              </a:spcAft>
              <a:buClr>
                <a:srgbClr val="00B050"/>
              </a:buClr>
              <a:buSzPts val="2000"/>
              <a:buFont typeface="Times New Roman"/>
              <a:buChar char="•"/>
            </a:pPr>
            <a:r>
              <a:rPr b="0" i="0" lang="en-US" sz="2000" u="none" cap="none" strike="noStrike">
                <a:solidFill>
                  <a:srgbClr val="00B050"/>
                </a:solidFill>
                <a:latin typeface="Times New Roman"/>
                <a:ea typeface="Times New Roman"/>
                <a:cs typeface="Times New Roman"/>
                <a:sym typeface="Times New Roman"/>
              </a:rPr>
              <a:t>Acidity</a:t>
            </a:r>
            <a:endParaRPr/>
          </a:p>
          <a:p>
            <a:pPr indent="-342900" lvl="0" marL="342900" marR="0" rtl="0" algn="l">
              <a:spcBef>
                <a:spcPts val="400"/>
              </a:spcBef>
              <a:spcAft>
                <a:spcPts val="0"/>
              </a:spcAft>
              <a:buClr>
                <a:srgbClr val="00B050"/>
              </a:buClr>
              <a:buSzPts val="2000"/>
              <a:buFont typeface="Times New Roman"/>
              <a:buChar char="•"/>
            </a:pPr>
            <a:r>
              <a:rPr b="0" i="0" lang="en-US" sz="2000" u="none" cap="none" strike="noStrike">
                <a:solidFill>
                  <a:srgbClr val="00B050"/>
                </a:solidFill>
                <a:latin typeface="Times New Roman"/>
                <a:ea typeface="Times New Roman"/>
                <a:cs typeface="Times New Roman"/>
                <a:sym typeface="Times New Roman"/>
              </a:rPr>
              <a:t>Oxygen</a:t>
            </a:r>
            <a:endParaRPr/>
          </a:p>
          <a:p>
            <a:pPr indent="-342900" lvl="0" marL="342900" marR="0" rtl="0" algn="l">
              <a:spcBef>
                <a:spcPts val="400"/>
              </a:spcBef>
              <a:spcAft>
                <a:spcPts val="0"/>
              </a:spcAft>
              <a:buClr>
                <a:srgbClr val="00B050"/>
              </a:buClr>
              <a:buSzPts val="2000"/>
              <a:buFont typeface="Times New Roman"/>
              <a:buChar char="•"/>
            </a:pPr>
            <a:r>
              <a:rPr b="0" i="0" lang="en-US" sz="2000" u="none" cap="none" strike="noStrike">
                <a:solidFill>
                  <a:srgbClr val="00B050"/>
                </a:solidFill>
                <a:latin typeface="Times New Roman"/>
                <a:ea typeface="Times New Roman"/>
                <a:cs typeface="Times New Roman"/>
                <a:sym typeface="Times New Roman"/>
              </a:rPr>
              <a:t>Moisture</a:t>
            </a:r>
            <a:endParaRPr/>
          </a:p>
          <a:p>
            <a:pPr indent="-215900" lvl="0" marL="342900" marR="0" rtl="0" algn="l">
              <a:spcBef>
                <a:spcPts val="40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41" name="Google Shape;341;p8"/>
          <p:cNvSpPr txBox="1"/>
          <p:nvPr/>
        </p:nvSpPr>
        <p:spPr>
          <a:xfrm>
            <a:off x="5667375" y="6067650"/>
            <a:ext cx="4267200" cy="461665"/>
          </a:xfrm>
          <a:prstGeom prst="rect">
            <a:avLst/>
          </a:prstGeom>
          <a:solidFill>
            <a:srgbClr val="FFD65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sng" cap="none" strike="noStrike">
                <a:solidFill>
                  <a:srgbClr val="FF0000"/>
                </a:solidFill>
                <a:latin typeface="Arial"/>
                <a:ea typeface="Arial"/>
                <a:cs typeface="Arial"/>
                <a:sym typeface="Arial"/>
              </a:rPr>
              <a:t>PRP/oPRP/CCPs</a:t>
            </a:r>
            <a:endParaRPr b="1" i="0" sz="2400" u="sng" cap="none" strike="noStrike">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p9"/>
          <p:cNvSpPr txBox="1"/>
          <p:nvPr>
            <p:ph type="title"/>
          </p:nvPr>
        </p:nvSpPr>
        <p:spPr>
          <a:xfrm>
            <a:off x="2205038" y="1143001"/>
            <a:ext cx="7772400" cy="5619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t>General principles of Food Hygiene</a:t>
            </a:r>
            <a:endParaRPr sz="2400"/>
          </a:p>
        </p:txBody>
      </p:sp>
      <p:sp>
        <p:nvSpPr>
          <p:cNvPr id="347" name="Google Shape;347;p9"/>
          <p:cNvSpPr txBox="1"/>
          <p:nvPr>
            <p:ph idx="12" type="sldNum"/>
          </p:nvPr>
        </p:nvSpPr>
        <p:spPr>
          <a:xfrm>
            <a:off x="8737600" y="6629400"/>
            <a:ext cx="2540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8" name="Google Shape;348;p9"/>
          <p:cNvSpPr txBox="1"/>
          <p:nvPr/>
        </p:nvSpPr>
        <p:spPr>
          <a:xfrm>
            <a:off x="2438400" y="1905000"/>
            <a:ext cx="6781800" cy="41544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Primary production</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Establishment: design and facilities</a:t>
            </a:r>
            <a:endParaRPr/>
          </a:p>
          <a:p>
            <a:pPr indent="-342900" lvl="0" marL="3429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Control of operation</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Establishment: maintenance and sanitation</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Establishment: personal hygiene</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Transportation</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Product information and consumer awareness</a:t>
            </a:r>
            <a:endParaRPr/>
          </a:p>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Training</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ODSAFETYCURRENT">
  <a:themeElements>
    <a:clrScheme name="FOODSAFETYCURR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2024-01-27T08:15:22Z</dcterms:created>
</cp:coreProperties>
</file>